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9" r:id="rId3"/>
    <p:sldId id="275" r:id="rId4"/>
    <p:sldId id="257" r:id="rId5"/>
    <p:sldId id="262" r:id="rId6"/>
    <p:sldId id="261" r:id="rId7"/>
    <p:sldId id="263" r:id="rId8"/>
    <p:sldId id="264" r:id="rId9"/>
    <p:sldId id="274" r:id="rId10"/>
    <p:sldId id="276" r:id="rId11"/>
    <p:sldId id="277" r:id="rId12"/>
    <p:sldId id="296" r:id="rId13"/>
    <p:sldId id="265" r:id="rId14"/>
    <p:sldId id="267" r:id="rId15"/>
    <p:sldId id="268" r:id="rId16"/>
    <p:sldId id="266" r:id="rId17"/>
    <p:sldId id="269" r:id="rId18"/>
    <p:sldId id="270" r:id="rId19"/>
    <p:sldId id="271" r:id="rId20"/>
    <p:sldId id="272" r:id="rId21"/>
    <p:sldId id="273" r:id="rId22"/>
    <p:sldId id="278" r:id="rId23"/>
    <p:sldId id="279" r:id="rId24"/>
    <p:sldId id="286" r:id="rId25"/>
    <p:sldId id="297" r:id="rId26"/>
    <p:sldId id="280" r:id="rId27"/>
    <p:sldId id="281" r:id="rId28"/>
    <p:sldId id="293" r:id="rId29"/>
    <p:sldId id="282" r:id="rId30"/>
    <p:sldId id="283" r:id="rId31"/>
    <p:sldId id="284" r:id="rId32"/>
    <p:sldId id="285" r:id="rId33"/>
    <p:sldId id="287" r:id="rId34"/>
    <p:sldId id="288" r:id="rId35"/>
    <p:sldId id="289" r:id="rId36"/>
    <p:sldId id="291" r:id="rId37"/>
    <p:sldId id="290" r:id="rId38"/>
    <p:sldId id="292" r:id="rId39"/>
    <p:sldId id="294" r:id="rId40"/>
    <p:sldId id="295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Objects="1">
      <p:cViewPr varScale="1">
        <p:scale>
          <a:sx n="103" d="100"/>
          <a:sy n="103" d="100"/>
        </p:scale>
        <p:origin x="178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4" Type="http://schemas.openxmlformats.org/officeDocument/2006/relationships/image" Target="../media/image3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D86771-F5DD-B04A-A6FB-42EE64BBF16B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62664-160E-8847-8664-74E48FDD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937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1EA0B-E132-5F4F-8274-C04F662ADFF5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67D42-CB85-CC41-86FC-8E1AE0807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89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92347-49F6-B248-9198-457BA05A2BAD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58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7E7A-89DB-894D-9744-9681CD456956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10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6E815-36DF-0843-90F9-A5CEB79F6C29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05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9F135-3ED2-4C41-BE7B-4843A638E417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16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2EB0-4EFC-0E4E-9840-DC932CC001D8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22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8310-156D-B54E-9B5A-F373C01470F2}" type="datetime1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7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14965-73D6-8C4F-91BA-67EA002C96EC}" type="datetime1">
              <a:rPr lang="en-US" smtClean="0"/>
              <a:t>2/5/19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27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ADDE2-3F58-E747-9320-4A047E8EE9BF}" type="datetime1">
              <a:rPr lang="en-US" smtClean="0"/>
              <a:t>2/5/19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22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A958-CEDB-F545-B202-4639C7A26473}" type="datetime1">
              <a:rPr lang="en-US" smtClean="0"/>
              <a:t>2/5/19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56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0833E-0BF1-0647-B617-FE44CD0C296F}" type="datetime1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29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EDC94-4D54-AF46-8AFF-FFC92CCD7688}" type="datetime1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41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9BF1E-703F-1B48-8699-4A8CF4E24E27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F5755-97BD-AC49-9AB3-CC7062C9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oleObject" Target="../embeddings/oleObject9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7.png"/><Relationship Id="rId5" Type="http://schemas.openxmlformats.org/officeDocument/2006/relationships/image" Target="../media/image45.emf"/><Relationship Id="rId4" Type="http://schemas.openxmlformats.org/officeDocument/2006/relationships/oleObject" Target="../embeddings/oleObject1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V:</a:t>
            </a:r>
            <a:br>
              <a:rPr lang="en-US" dirty="0"/>
            </a:br>
            <a:r>
              <a:rPr lang="en-US" dirty="0"/>
              <a:t>Distance Indicators in Cosmology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04000"/>
            <a:ext cx="6400800" cy="1752600"/>
          </a:xfrm>
        </p:spPr>
        <p:txBody>
          <a:bodyPr/>
          <a:lstStyle/>
          <a:p>
            <a:r>
              <a:rPr lang="en-US" dirty="0"/>
              <a:t>Physics 8803</a:t>
            </a:r>
          </a:p>
          <a:p>
            <a:r>
              <a:rPr lang="en-US" dirty="0"/>
              <a:t>February 6,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13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Brightness Fluctuations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1676399"/>
            <a:ext cx="4038600" cy="4724401"/>
          </a:xfrm>
        </p:spPr>
        <p:txBody>
          <a:bodyPr>
            <a:normAutofit/>
          </a:bodyPr>
          <a:lstStyle/>
          <a:p>
            <a:r>
              <a:rPr lang="en-US" sz="2000" dirty="0"/>
              <a:t>Useful for smooth components (bulges, </a:t>
            </a:r>
            <a:r>
              <a:rPr lang="en-US" sz="2000" dirty="0" err="1"/>
              <a:t>ellipticals</a:t>
            </a:r>
            <a:r>
              <a:rPr lang="en-US" sz="2000" dirty="0"/>
              <a:t>)</a:t>
            </a:r>
          </a:p>
          <a:p>
            <a:r>
              <a:rPr lang="en-US" sz="2000" dirty="0"/>
              <a:t>The (visible) light from galaxies comes from discrete stars with Poisson fluctuations.</a:t>
            </a:r>
          </a:p>
          <a:p>
            <a:r>
              <a:rPr lang="en-US" sz="2000" dirty="0"/>
              <a:t>At the same surface brightness, a more distant source will have more stars per pixel and smaller fluctuations (∆N/N).</a:t>
            </a:r>
          </a:p>
          <a:p>
            <a:r>
              <a:rPr lang="en-US" sz="2000" dirty="0"/>
              <a:t>Must calibrate effective “mean star” and dependence on color (indicating age).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9" y="1600200"/>
            <a:ext cx="5188689" cy="426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698123"/>
            <a:ext cx="1632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/>
              <a:t>Tonry</a:t>
            </a:r>
            <a:r>
              <a:rPr lang="en-US" sz="1600" i="1" dirty="0"/>
              <a:t> et al. 1997</a:t>
            </a:r>
          </a:p>
        </p:txBody>
      </p:sp>
    </p:spTree>
    <p:extLst>
      <p:ext uri="{BB962C8B-B14F-4D97-AF65-F5344CB8AC3E}">
        <p14:creationId xmlns:p14="http://schemas.microsoft.com/office/powerpoint/2010/main" val="1243163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611"/>
            <a:ext cx="9144000" cy="687061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59250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Smooth-model-subtracted image of BCG in </a:t>
            </a:r>
            <a:r>
              <a:rPr lang="en-US" sz="2000" b="1" dirty="0" err="1">
                <a:solidFill>
                  <a:schemeClr val="bg1"/>
                </a:solidFill>
              </a:rPr>
              <a:t>Abell</a:t>
            </a:r>
            <a:r>
              <a:rPr lang="en-US" sz="2000" b="1" dirty="0">
                <a:solidFill>
                  <a:schemeClr val="bg1"/>
                </a:solidFill>
              </a:rPr>
              <a:t> 3742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D = 60 </a:t>
            </a:r>
            <a:r>
              <a:rPr lang="en-US" sz="2000" b="1" dirty="0" err="1">
                <a:solidFill>
                  <a:schemeClr val="bg1"/>
                </a:solidFill>
              </a:rPr>
              <a:t>Mpc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Lauer et al. (1998)</a:t>
            </a:r>
          </a:p>
        </p:txBody>
      </p:sp>
    </p:spTree>
    <p:extLst>
      <p:ext uri="{BB962C8B-B14F-4D97-AF65-F5344CB8AC3E}">
        <p14:creationId xmlns:p14="http://schemas.microsoft.com/office/powerpoint/2010/main" val="3839730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Expanding Photosphere Method</a:t>
            </a:r>
            <a:br>
              <a:rPr lang="en-US" dirty="0"/>
            </a:br>
            <a:r>
              <a:rPr lang="en-US" sz="2200" dirty="0"/>
              <a:t>(used for Type II Supernovae)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12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90600" y="1600200"/>
            <a:ext cx="1828800" cy="182880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800" y="5811768"/>
            <a:ext cx="901700" cy="916283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6" idx="0"/>
          </p:cNvCxnSpPr>
          <p:nvPr/>
        </p:nvCxnSpPr>
        <p:spPr>
          <a:xfrm flipH="1">
            <a:off x="1898650" y="5410200"/>
            <a:ext cx="6350" cy="401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40999" y="5410200"/>
            <a:ext cx="1030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to Earth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57200" y="2514600"/>
            <a:ext cx="0" cy="38417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3918" y="4299466"/>
            <a:ext cx="404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D</a:t>
            </a:r>
          </a:p>
        </p:txBody>
      </p:sp>
      <p:cxnSp>
        <p:nvCxnSpPr>
          <p:cNvPr id="13" name="Straight Arrow Connector 12"/>
          <p:cNvCxnSpPr>
            <a:endCxn id="5" idx="6"/>
          </p:cNvCxnSpPr>
          <p:nvPr/>
        </p:nvCxnSpPr>
        <p:spPr>
          <a:xfrm>
            <a:off x="1898650" y="2514600"/>
            <a:ext cx="92075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56729" y="2150776"/>
            <a:ext cx="385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R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1676400" y="3581400"/>
            <a:ext cx="480329" cy="71806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768973" y="3599543"/>
            <a:ext cx="360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2001" y="1610119"/>
            <a:ext cx="441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Luminosity </a:t>
            </a:r>
            <a:r>
              <a:rPr lang="en-US" sz="2000" i="1" dirty="0"/>
              <a:t>L</a:t>
            </a:r>
            <a:r>
              <a:rPr lang="en-US" sz="2000" dirty="0"/>
              <a:t> is related to radius: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But radius is related to (observable) velocity via Doppler shift of SN absorption lines </a:t>
            </a:r>
            <a:r>
              <a:rPr lang="mr-IN" sz="2000" dirty="0"/>
              <a:t>–</a:t>
            </a:r>
            <a:r>
              <a:rPr lang="en-US" sz="2000" dirty="0"/>
              <a:t> if spherically symmetric: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Infer </a:t>
            </a:r>
            <a:r>
              <a:rPr lang="en-US" sz="2000" i="1" dirty="0" err="1"/>
              <a:t>T</a:t>
            </a:r>
            <a:r>
              <a:rPr lang="en-US" sz="2000" baseline="-25000" dirty="0" err="1"/>
              <a:t>eff</a:t>
            </a:r>
            <a:r>
              <a:rPr lang="en-US" sz="2000" dirty="0"/>
              <a:t> from modeling of spectrum</a:t>
            </a:r>
          </a:p>
          <a:p>
            <a:endParaRPr lang="en-US" sz="2000" dirty="0"/>
          </a:p>
          <a:p>
            <a:r>
              <a:rPr lang="en-US" sz="2000" dirty="0"/>
              <a:t>(Related to Baade-</a:t>
            </a:r>
            <a:r>
              <a:rPr lang="en-US" sz="2000" dirty="0" err="1"/>
              <a:t>Wesselink</a:t>
            </a:r>
            <a:r>
              <a:rPr lang="en-US" sz="2000" dirty="0"/>
              <a:t> method for variable stars)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814244"/>
              </p:ext>
            </p:extLst>
          </p:nvPr>
        </p:nvGraphicFramePr>
        <p:xfrm>
          <a:off x="4781550" y="2150776"/>
          <a:ext cx="17716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" name="Equation" r:id="rId4" imgW="800100" imgH="266700" progId="Equation.3">
                  <p:embed/>
                </p:oleObj>
              </mc:Choice>
              <mc:Fallback>
                <p:oleObj name="Equation" r:id="rId4" imgW="8001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1550" y="2150776"/>
                        <a:ext cx="1771650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874606"/>
              </p:ext>
            </p:extLst>
          </p:nvPr>
        </p:nvGraphicFramePr>
        <p:xfrm>
          <a:off x="4964113" y="4564062"/>
          <a:ext cx="1406525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0" name="Equation" r:id="rId6" imgW="635000" imgH="279400" progId="Equation.3">
                  <p:embed/>
                </p:oleObj>
              </mc:Choice>
              <mc:Fallback>
                <p:oleObj name="Equation" r:id="rId6" imgW="635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64113" y="4564062"/>
                        <a:ext cx="1406525" cy="617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5269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4" y="0"/>
            <a:ext cx="9144383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384" y="0"/>
            <a:ext cx="9144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SN 2011fe in M101 </a:t>
            </a:r>
            <a:r>
              <a:rPr lang="mr-IN" sz="2400" b="1" dirty="0">
                <a:solidFill>
                  <a:schemeClr val="bg1"/>
                </a:solidFill>
              </a:rPr>
              <a:t>–</a:t>
            </a:r>
            <a:r>
              <a:rPr lang="en-US" sz="2400" b="1" dirty="0">
                <a:solidFill>
                  <a:schemeClr val="bg1"/>
                </a:solidFill>
              </a:rPr>
              <a:t> Nearest Type </a:t>
            </a:r>
            <a:r>
              <a:rPr lang="en-US" sz="2400" b="1" dirty="0" err="1">
                <a:solidFill>
                  <a:schemeClr val="bg1"/>
                </a:solidFill>
              </a:rPr>
              <a:t>Ia</a:t>
            </a:r>
            <a:r>
              <a:rPr lang="en-US" sz="2400" b="1" dirty="0">
                <a:solidFill>
                  <a:schemeClr val="bg1"/>
                </a:solidFill>
              </a:rPr>
              <a:t> SN in last four decades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(discovered by PTF, peak apparent magnitude 10)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384" y="6581001"/>
            <a:ext cx="3806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Flynn </a:t>
            </a:r>
            <a:r>
              <a:rPr lang="en-US" sz="1200" dirty="0" err="1">
                <a:solidFill>
                  <a:srgbClr val="FFFFFF"/>
                </a:solidFill>
              </a:rPr>
              <a:t>Haase</a:t>
            </a:r>
            <a:r>
              <a:rPr lang="en-US" sz="1200" dirty="0">
                <a:solidFill>
                  <a:srgbClr val="FFFFFF"/>
                </a:solidFill>
              </a:rPr>
              <a:t> and Steve Peterson </a:t>
            </a:r>
            <a:r>
              <a:rPr lang="mr-IN" sz="1200" dirty="0">
                <a:solidFill>
                  <a:srgbClr val="FFFFFF"/>
                </a:solidFill>
              </a:rPr>
              <a:t>–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dirty="0" err="1">
                <a:solidFill>
                  <a:srgbClr val="FFFFFF"/>
                </a:solidFill>
              </a:rPr>
              <a:t>Kitt</a:t>
            </a:r>
            <a:r>
              <a:rPr lang="en-US" sz="1200" dirty="0">
                <a:solidFill>
                  <a:srgbClr val="FFFFFF"/>
                </a:solidFill>
              </a:rPr>
              <a:t> Peak, Aug, 29, 2011</a:t>
            </a:r>
          </a:p>
        </p:txBody>
      </p:sp>
    </p:spTree>
    <p:extLst>
      <p:ext uri="{BB962C8B-B14F-4D97-AF65-F5344CB8AC3E}">
        <p14:creationId xmlns:p14="http://schemas.microsoft.com/office/powerpoint/2010/main" val="3858105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244307"/>
            <a:ext cx="5867400" cy="557559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Supernova Spectra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638800" y="1828800"/>
            <a:ext cx="762000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3200" y="1600200"/>
            <a:ext cx="2590800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u="sng" dirty="0"/>
              <a:t>Type </a:t>
            </a:r>
            <a:r>
              <a:rPr lang="en-US" sz="2200" u="sng" dirty="0" err="1"/>
              <a:t>Ia</a:t>
            </a:r>
            <a:endParaRPr lang="en-US" sz="2200" u="sng" dirty="0"/>
          </a:p>
          <a:p>
            <a:endParaRPr lang="en-US" sz="2200" dirty="0"/>
          </a:p>
          <a:p>
            <a:r>
              <a:rPr lang="en-US" sz="2200" dirty="0"/>
              <a:t>No H or He</a:t>
            </a:r>
          </a:p>
          <a:p>
            <a:endParaRPr lang="en-US" sz="2200" dirty="0"/>
          </a:p>
          <a:p>
            <a:r>
              <a:rPr lang="en-US" sz="2200" dirty="0"/>
              <a:t>Prominent </a:t>
            </a:r>
            <a:r>
              <a:rPr lang="en-US" sz="2200" dirty="0" err="1"/>
              <a:t>blueshifted</a:t>
            </a:r>
            <a:r>
              <a:rPr lang="en-US" sz="2200" dirty="0"/>
              <a:t> Si </a:t>
            </a:r>
            <a:r>
              <a:rPr lang="en-US" dirty="0"/>
              <a:t>II</a:t>
            </a:r>
            <a:r>
              <a:rPr lang="en-US" sz="2200" dirty="0"/>
              <a:t> line, and other elements up to iron peak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19400" y="1295400"/>
            <a:ext cx="457200" cy="96549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400800" y="6356350"/>
            <a:ext cx="1693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Filipenko</a:t>
            </a:r>
            <a:r>
              <a:rPr lang="en-US" dirty="0"/>
              <a:t> (1997)</a:t>
            </a:r>
          </a:p>
        </p:txBody>
      </p:sp>
    </p:spTree>
    <p:extLst>
      <p:ext uri="{BB962C8B-B14F-4D97-AF65-F5344CB8AC3E}">
        <p14:creationId xmlns:p14="http://schemas.microsoft.com/office/powerpoint/2010/main" val="3889300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 </a:t>
            </a:r>
            <a:r>
              <a:rPr lang="en-US" dirty="0" err="1"/>
              <a:t>Ia</a:t>
            </a:r>
            <a:r>
              <a:rPr lang="en-US" dirty="0"/>
              <a:t> light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96" y="1400233"/>
            <a:ext cx="6731604" cy="54799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74366" y="5987018"/>
            <a:ext cx="161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Suntzeff</a:t>
            </a:r>
            <a:r>
              <a:rPr lang="en-US" dirty="0"/>
              <a:t> (1996)</a:t>
            </a:r>
          </a:p>
        </p:txBody>
      </p:sp>
    </p:spTree>
    <p:extLst>
      <p:ext uri="{BB962C8B-B14F-4D97-AF65-F5344CB8AC3E}">
        <p14:creationId xmlns:p14="http://schemas.microsoft.com/office/powerpoint/2010/main" val="991203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</a:t>
            </a:r>
            <a:r>
              <a:rPr lang="en-US" dirty="0" err="1"/>
              <a:t>Ia</a:t>
            </a:r>
            <a:r>
              <a:rPr lang="en-US" dirty="0"/>
              <a:t> Supernovae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8125"/>
            <a:ext cx="8229600" cy="5121275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collapse of core of a massive star (types </a:t>
            </a:r>
            <a:r>
              <a:rPr lang="en-US" sz="2400" dirty="0" err="1"/>
              <a:t>Ib</a:t>
            </a:r>
            <a:r>
              <a:rPr lang="en-US" sz="2400" dirty="0"/>
              <a:t>/</a:t>
            </a:r>
            <a:r>
              <a:rPr lang="en-US" sz="2400" dirty="0" err="1"/>
              <a:t>Ic</a:t>
            </a:r>
            <a:r>
              <a:rPr lang="en-US" sz="2400" dirty="0"/>
              <a:t>/II)</a:t>
            </a:r>
          </a:p>
          <a:p>
            <a:r>
              <a:rPr lang="en-US" sz="2400" dirty="0"/>
              <a:t>Degenerate white dwarf matter is subject to runaway nuclear burning of </a:t>
            </a:r>
            <a:r>
              <a:rPr lang="en-US" sz="2400" baseline="30000" dirty="0"/>
              <a:t>12</a:t>
            </a:r>
            <a:r>
              <a:rPr lang="en-US" sz="2400" dirty="0"/>
              <a:t>C + </a:t>
            </a:r>
            <a:r>
              <a:rPr lang="en-US" sz="2400" baseline="30000" dirty="0"/>
              <a:t>12</a:t>
            </a:r>
            <a:r>
              <a:rPr lang="en-US" sz="2400" dirty="0"/>
              <a:t>C; reactions continue to </a:t>
            </a:r>
            <a:r>
              <a:rPr lang="en-US" sz="2400" baseline="30000" dirty="0"/>
              <a:t>28</a:t>
            </a:r>
            <a:r>
              <a:rPr lang="en-US" sz="2400" dirty="0"/>
              <a:t>Si </a:t>
            </a:r>
            <a:r>
              <a:rPr lang="mr-IN" sz="2400" dirty="0"/>
              <a:t>…</a:t>
            </a:r>
            <a:r>
              <a:rPr lang="en-US" sz="2400" dirty="0"/>
              <a:t> </a:t>
            </a:r>
            <a:r>
              <a:rPr lang="en-US" sz="2400" baseline="30000" dirty="0"/>
              <a:t>56</a:t>
            </a:r>
            <a:r>
              <a:rPr lang="en-US" sz="2400" dirty="0"/>
              <a:t>Ni</a:t>
            </a:r>
          </a:p>
          <a:p>
            <a:r>
              <a:rPr lang="en-US" sz="2400" dirty="0"/>
              <a:t>Energy yield of fusion sufficient to unbind the star.</a:t>
            </a:r>
          </a:p>
          <a:p>
            <a:pPr lvl="1"/>
            <a:r>
              <a:rPr lang="en-US" sz="2000" dirty="0"/>
              <a:t>White dwarf is destroyed</a:t>
            </a:r>
          </a:p>
          <a:p>
            <a:r>
              <a:rPr lang="en-US" sz="2400" dirty="0"/>
              <a:t>“Light” seen comes from </a:t>
            </a:r>
            <a:r>
              <a:rPr lang="en-US" sz="2400" baseline="30000" dirty="0"/>
              <a:t>56</a:t>
            </a:r>
            <a:r>
              <a:rPr lang="en-US" sz="2400" dirty="0"/>
              <a:t>Ni </a:t>
            </a:r>
            <a:r>
              <a:rPr lang="en-US" sz="2400" dirty="0">
                <a:sym typeface="Wingdings"/>
              </a:rPr>
              <a:t> </a:t>
            </a:r>
            <a:r>
              <a:rPr lang="en-US" sz="2400" baseline="30000" dirty="0">
                <a:sym typeface="Wingdings"/>
              </a:rPr>
              <a:t>56</a:t>
            </a:r>
            <a:r>
              <a:rPr lang="en-US" sz="2400" dirty="0">
                <a:sym typeface="Wingdings"/>
              </a:rPr>
              <a:t>Co  </a:t>
            </a:r>
            <a:r>
              <a:rPr lang="en-US" sz="2400" baseline="30000" dirty="0">
                <a:sym typeface="Wingdings"/>
              </a:rPr>
              <a:t>56</a:t>
            </a:r>
            <a:r>
              <a:rPr lang="en-US" sz="2400" dirty="0">
                <a:sym typeface="Wingdings"/>
              </a:rPr>
              <a:t>Fe decay chain</a:t>
            </a:r>
          </a:p>
          <a:p>
            <a:pPr lvl="1"/>
            <a:r>
              <a:rPr lang="en-US" sz="2000" dirty="0"/>
              <a:t>Gamma rays are absorbed and thermalized in expanding debris.</a:t>
            </a:r>
          </a:p>
          <a:p>
            <a:pPr lvl="1"/>
            <a:r>
              <a:rPr lang="en-US" sz="2000" dirty="0"/>
              <a:t>Kinetic energy seen only in interaction with ISM (much later)</a:t>
            </a:r>
          </a:p>
          <a:p>
            <a:r>
              <a:rPr lang="en-US" sz="2400" dirty="0"/>
              <a:t>Major source of Fe-peak elements</a:t>
            </a:r>
          </a:p>
          <a:p>
            <a:endParaRPr lang="en-US" sz="1200" dirty="0"/>
          </a:p>
          <a:p>
            <a:r>
              <a:rPr lang="en-US" sz="2400" dirty="0"/>
              <a:t>But we still don’t know the ignition source.</a:t>
            </a:r>
          </a:p>
          <a:p>
            <a:pPr lvl="1"/>
            <a:r>
              <a:rPr lang="en-US" sz="2000" dirty="0"/>
              <a:t>“Single </a:t>
            </a:r>
            <a:r>
              <a:rPr lang="en-US" sz="2000" dirty="0" err="1"/>
              <a:t>degnerate</a:t>
            </a:r>
            <a:r>
              <a:rPr lang="en-US" sz="2000" dirty="0"/>
              <a:t>” (1 white dwarf accreting from normal companion) vs. “double degenerate” (merger or collision of 2 white dwarfs)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05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Luminosity-Decay Rate 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4318856" cy="563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8200" y="1417638"/>
            <a:ext cx="42672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Phillips (1993)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Maximum absolute magnitude vs. </a:t>
            </a:r>
            <a:r>
              <a:rPr lang="en-US" sz="2000" dirty="0">
                <a:latin typeface="Symbol" charset="2"/>
                <a:cs typeface="Symbol" charset="2"/>
              </a:rPr>
              <a:t>D</a:t>
            </a:r>
            <a:r>
              <a:rPr lang="en-US" sz="2000" dirty="0"/>
              <a:t>m</a:t>
            </a:r>
            <a:r>
              <a:rPr lang="en-US" sz="2000" baseline="-25000" dirty="0"/>
              <a:t>15</a:t>
            </a:r>
            <a:r>
              <a:rPr lang="en-US" sz="2000" dirty="0"/>
              <a:t>(B) (number of magnitudes of fading in B band in 15 days from peak)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Not in the same galaxy (too rare!). Distances estimated from galaxy scaling relations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“Modern” analyses calibrate directly from </a:t>
            </a:r>
            <a:r>
              <a:rPr lang="en-US" sz="2000" dirty="0" err="1"/>
              <a:t>Cepheids</a:t>
            </a:r>
            <a:r>
              <a:rPr lang="en-US" sz="2000" dirty="0"/>
              <a:t> to </a:t>
            </a:r>
            <a:r>
              <a:rPr lang="en-US" sz="2000" dirty="0" err="1"/>
              <a:t>SNe</a:t>
            </a:r>
            <a:r>
              <a:rPr lang="en-US" sz="2000" dirty="0"/>
              <a:t> </a:t>
            </a:r>
            <a:r>
              <a:rPr lang="en-US" sz="2000" dirty="0" err="1"/>
              <a:t>Ia</a:t>
            </a:r>
            <a:r>
              <a:rPr lang="en-US" sz="2000" dirty="0"/>
              <a:t> without galaxy scaling relations as an intermediate step.</a:t>
            </a:r>
          </a:p>
        </p:txBody>
      </p:sp>
    </p:spTree>
    <p:extLst>
      <p:ext uri="{BB962C8B-B14F-4D97-AF65-F5344CB8AC3E}">
        <p14:creationId xmlns:p14="http://schemas.microsoft.com/office/powerpoint/2010/main" val="722374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80746" y="644390"/>
            <a:ext cx="5786654" cy="6213610"/>
            <a:chOff x="80746" y="1201805"/>
            <a:chExt cx="5218462" cy="56568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47" y="1418266"/>
              <a:ext cx="5024653" cy="544036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308608" y="1417638"/>
              <a:ext cx="990600" cy="2163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081775" y="1201805"/>
              <a:ext cx="9906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0746" y="4953000"/>
              <a:ext cx="646461" cy="140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81892" y="6321560"/>
              <a:ext cx="646461" cy="537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en-US" dirty="0" err="1"/>
              <a:t>Cepheids</a:t>
            </a:r>
            <a:r>
              <a:rPr lang="en-US" dirty="0"/>
              <a:t> vs. </a:t>
            </a:r>
            <a:r>
              <a:rPr lang="en-US" dirty="0" err="1"/>
              <a:t>SNe</a:t>
            </a:r>
            <a:r>
              <a:rPr lang="en-US" dirty="0"/>
              <a:t> </a:t>
            </a:r>
            <a:r>
              <a:rPr lang="en-US" dirty="0" err="1"/>
              <a:t>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18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72861" y="6302724"/>
            <a:ext cx="183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Riess</a:t>
            </a:r>
            <a:r>
              <a:rPr lang="en-US" dirty="0"/>
              <a:t> et al. (2016)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7400" y="1479053"/>
            <a:ext cx="3048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19 galaxies hosting </a:t>
            </a:r>
            <a:r>
              <a:rPr lang="en-US" sz="2400" b="1" dirty="0"/>
              <a:t>both</a:t>
            </a:r>
            <a:r>
              <a:rPr lang="en-US" sz="2400" dirty="0"/>
              <a:t> a Type </a:t>
            </a:r>
            <a:r>
              <a:rPr lang="en-US" sz="2400" dirty="0" err="1"/>
              <a:t>Ia</a:t>
            </a:r>
            <a:r>
              <a:rPr lang="en-US" sz="2400" dirty="0"/>
              <a:t> supernova and </a:t>
            </a:r>
            <a:r>
              <a:rPr lang="en-US" sz="2400" dirty="0" err="1"/>
              <a:t>Cepheids</a:t>
            </a:r>
            <a:r>
              <a:rPr lang="en-US" sz="2400" dirty="0"/>
              <a:t> measured with HST</a:t>
            </a:r>
          </a:p>
          <a:p>
            <a:endParaRPr lang="en-US" sz="2400" dirty="0"/>
          </a:p>
          <a:p>
            <a:r>
              <a:rPr lang="en-US" sz="2400" dirty="0"/>
              <a:t>Slope is indeed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76794" y="4395474"/>
            <a:ext cx="733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M101</a:t>
            </a:r>
          </a:p>
        </p:txBody>
      </p:sp>
    </p:spTree>
    <p:extLst>
      <p:ext uri="{BB962C8B-B14F-4D97-AF65-F5344CB8AC3E}">
        <p14:creationId xmlns:p14="http://schemas.microsoft.com/office/powerpoint/2010/main" val="2108925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100"/>
            <a:ext cx="6172200" cy="5781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SNe</a:t>
            </a:r>
            <a:r>
              <a:rPr lang="en-US" dirty="0"/>
              <a:t> to higher z!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05723" y="1627257"/>
            <a:ext cx="29382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Pantheon Sample</a:t>
            </a:r>
          </a:p>
          <a:p>
            <a:r>
              <a:rPr lang="en-US" sz="2000" dirty="0"/>
              <a:t>1000 supernovae (compiled from many projects)</a:t>
            </a:r>
          </a:p>
          <a:p>
            <a:endParaRPr lang="en-US" sz="2000" dirty="0"/>
          </a:p>
          <a:p>
            <a:r>
              <a:rPr lang="en-US" sz="2000" dirty="0" err="1"/>
              <a:t>Scolnic</a:t>
            </a:r>
            <a:r>
              <a:rPr lang="en-US" sz="2000" dirty="0"/>
              <a:t> et al. (2018)</a:t>
            </a:r>
          </a:p>
          <a:p>
            <a:endParaRPr lang="en-US" sz="2000" dirty="0"/>
          </a:p>
          <a:p>
            <a:r>
              <a:rPr lang="en-US" sz="2000" dirty="0"/>
              <a:t>A few objects out to z~2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8614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Distances measurements may be: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>
                <a:solidFill>
                  <a:srgbClr val="FF0000"/>
                </a:solidFill>
              </a:rPr>
              <a:t>Absolute</a:t>
            </a:r>
            <a:r>
              <a:rPr lang="en-US" sz="2000" dirty="0"/>
              <a:t>” </a:t>
            </a:r>
            <a:r>
              <a:rPr lang="mr-IN" sz="2000" dirty="0"/>
              <a:t>–</a:t>
            </a:r>
            <a:r>
              <a:rPr lang="en-US" sz="2000" dirty="0"/>
              <a:t> the distance measurement can be written in meters using previously known information (e.g. trigonometric parallax).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>
                <a:solidFill>
                  <a:srgbClr val="FF0000"/>
                </a:solidFill>
              </a:rPr>
              <a:t>Relative</a:t>
            </a:r>
            <a:r>
              <a:rPr lang="en-US" sz="2000" dirty="0"/>
              <a:t>” </a:t>
            </a:r>
            <a:r>
              <a:rPr lang="mr-IN" sz="2000" dirty="0"/>
              <a:t>–</a:t>
            </a:r>
            <a:r>
              <a:rPr lang="en-US" sz="2000" dirty="0"/>
              <a:t> usually an empirical relation (e.g. period-luminosity relation of </a:t>
            </a:r>
            <a:r>
              <a:rPr lang="en-US" sz="2000" dirty="0" err="1"/>
              <a:t>Cepheids</a:t>
            </a:r>
            <a:r>
              <a:rPr lang="en-US" sz="2000" dirty="0"/>
              <a:t>), must be calibrated against an absolute method if we want it in meters (“</a:t>
            </a:r>
            <a:r>
              <a:rPr lang="en-US" sz="2000" dirty="0">
                <a:solidFill>
                  <a:srgbClr val="FF0000"/>
                </a:solidFill>
              </a:rPr>
              <a:t>anchor</a:t>
            </a:r>
            <a:r>
              <a:rPr lang="en-US" sz="2000" dirty="0"/>
              <a:t>”).</a:t>
            </a:r>
          </a:p>
          <a:p>
            <a:r>
              <a:rPr lang="en-US" sz="2400" dirty="0"/>
              <a:t>The “</a:t>
            </a:r>
            <a:r>
              <a:rPr lang="en-US" sz="2400" dirty="0">
                <a:solidFill>
                  <a:srgbClr val="FF0000"/>
                </a:solidFill>
              </a:rPr>
              <a:t>distance ladder</a:t>
            </a:r>
            <a:r>
              <a:rPr lang="en-US" sz="2400" dirty="0"/>
              <a:t>” </a:t>
            </a:r>
            <a:r>
              <a:rPr lang="mr-IN" sz="2400" dirty="0"/>
              <a:t>–</a:t>
            </a:r>
            <a:r>
              <a:rPr lang="en-US" sz="2400" dirty="0"/>
              <a:t> many versions, e.g.: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4400" y="4410670"/>
            <a:ext cx="1828800" cy="914400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Trigonometric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parallax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657600" y="4410670"/>
            <a:ext cx="1828800" cy="914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Cepheid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variables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400800" y="4410670"/>
            <a:ext cx="1828800" cy="914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Type </a:t>
            </a:r>
            <a:r>
              <a:rPr lang="en-US" dirty="0" err="1">
                <a:solidFill>
                  <a:schemeClr val="tx1"/>
                </a:solidFill>
              </a:rPr>
              <a:t>Ia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supernovae</a:t>
            </a:r>
          </a:p>
        </p:txBody>
      </p:sp>
      <p:cxnSp>
        <p:nvCxnSpPr>
          <p:cNvPr id="10" name="Straight Arrow Connector 9"/>
          <p:cNvCxnSpPr>
            <a:stCxn id="6" idx="3"/>
            <a:endCxn id="7" idx="1"/>
          </p:cNvCxnSpPr>
          <p:nvPr/>
        </p:nvCxnSpPr>
        <p:spPr>
          <a:xfrm>
            <a:off x="2743200" y="486787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486400" y="486787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14400" y="555367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(absolute but only feasible in Milky Way)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57600" y="555367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(relative; used out to ~30 </a:t>
            </a:r>
            <a:r>
              <a:rPr lang="en-US" dirty="0" err="1"/>
              <a:t>Mpc</a:t>
            </a:r>
            <a:r>
              <a:rPr lang="en-US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86458" y="5560273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(relative; used out to z&gt;1)</a:t>
            </a:r>
          </a:p>
        </p:txBody>
      </p:sp>
    </p:spTree>
    <p:extLst>
      <p:ext uri="{BB962C8B-B14F-4D97-AF65-F5344CB8AC3E}">
        <p14:creationId xmlns:p14="http://schemas.microsoft.com/office/powerpoint/2010/main" val="720065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on Dark 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5626621" cy="563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7400" y="6096000"/>
            <a:ext cx="201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Scolnic</a:t>
            </a:r>
            <a:r>
              <a:rPr lang="en-US" dirty="0"/>
              <a:t> et al. (2018)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67400" y="2057400"/>
            <a:ext cx="3276600" cy="2462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Note </a:t>
            </a:r>
            <a:r>
              <a:rPr lang="mr-IN" sz="2200" dirty="0"/>
              <a:t>–</a:t>
            </a:r>
            <a:r>
              <a:rPr lang="en-US" sz="2200" dirty="0"/>
              <a:t> constraints on </a:t>
            </a:r>
            <a:r>
              <a:rPr lang="en-US" sz="2200" dirty="0" err="1"/>
              <a:t>Ω</a:t>
            </a:r>
            <a:r>
              <a:rPr lang="en-US" sz="2200" baseline="-25000" dirty="0" err="1"/>
              <a:t>m</a:t>
            </a:r>
            <a:r>
              <a:rPr lang="en-US" sz="2200" dirty="0"/>
              <a:t> and w can be obtained with a relative distance indicator.</a:t>
            </a:r>
          </a:p>
          <a:p>
            <a:endParaRPr lang="en-US" sz="2200" dirty="0"/>
          </a:p>
          <a:p>
            <a:r>
              <a:rPr lang="en-US" sz="2200" dirty="0"/>
              <a:t>“Anchor” only appears if you want to know H</a:t>
            </a:r>
            <a:r>
              <a:rPr lang="en-US" sz="2200" baseline="-25000" dirty="0"/>
              <a:t>0</a:t>
            </a:r>
            <a:r>
              <a:rPr lang="en-US" sz="2200" dirty="0"/>
              <a:t> </a:t>
            </a:r>
            <a:r>
              <a:rPr lang="mr-IN" sz="2200" dirty="0"/>
              <a:t>…</a:t>
            </a:r>
            <a:endParaRPr lang="en-US" sz="22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209800" y="2057400"/>
            <a:ext cx="457200" cy="609600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67000" y="1734234"/>
            <a:ext cx="1681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Hubble diagram</a:t>
            </a:r>
          </a:p>
          <a:p>
            <a:r>
              <a:rPr lang="en-US" dirty="0"/>
              <a:t>turns down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511224" y="3892327"/>
            <a:ext cx="381000" cy="609600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8361628">
            <a:off x="829562" y="4424633"/>
            <a:ext cx="1681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Hubble diagram</a:t>
            </a:r>
          </a:p>
          <a:p>
            <a:r>
              <a:rPr lang="en-US" dirty="0"/>
              <a:t>turns up</a:t>
            </a:r>
          </a:p>
        </p:txBody>
      </p:sp>
    </p:spTree>
    <p:extLst>
      <p:ext uri="{BB962C8B-B14F-4D97-AF65-F5344CB8AC3E}">
        <p14:creationId xmlns:p14="http://schemas.microsoft.com/office/powerpoint/2010/main" val="4031039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</a:t>
            </a:r>
            <a:r>
              <a:rPr lang="en-US" dirty="0" err="1"/>
              <a:t>SNe</a:t>
            </a:r>
            <a:r>
              <a:rPr lang="en-US" dirty="0"/>
              <a:t> </a:t>
            </a:r>
            <a:r>
              <a:rPr lang="en-US" dirty="0" err="1"/>
              <a:t>Ia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SNe</a:t>
            </a:r>
            <a:r>
              <a:rPr lang="en-US" sz="2400" dirty="0"/>
              <a:t> </a:t>
            </a:r>
            <a:r>
              <a:rPr lang="en-US" sz="2400" dirty="0" err="1"/>
              <a:t>Ia</a:t>
            </a:r>
            <a:r>
              <a:rPr lang="en-US" sz="2400" dirty="0"/>
              <a:t> have proven to be the best luminosity standard thus far that can be measured at cosmological distances, but there are some systematic errors.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200" dirty="0"/>
              <a:t>Evolution (supernova populations vs. time)</a:t>
            </a:r>
          </a:p>
          <a:p>
            <a:r>
              <a:rPr lang="en-US" sz="2200" dirty="0"/>
              <a:t>Selection biases (missing intrinsically faint supernovae at high z)</a:t>
            </a:r>
          </a:p>
          <a:p>
            <a:r>
              <a:rPr lang="en-US" sz="2200" dirty="0"/>
              <a:t>Modeling of Philips relation parameters</a:t>
            </a:r>
          </a:p>
          <a:p>
            <a:r>
              <a:rPr lang="en-US" sz="2200" dirty="0"/>
              <a:t>Calibration (bright vs. faint, across instruments, and wavelengths!)</a:t>
            </a:r>
            <a:endParaRPr lang="en-US" sz="2000" dirty="0"/>
          </a:p>
          <a:p>
            <a:r>
              <a:rPr lang="en-US" sz="2200" dirty="0"/>
              <a:t>Dust extinction </a:t>
            </a:r>
            <a:r>
              <a:rPr lang="mr-IN" sz="2200" dirty="0"/>
              <a:t>…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57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“Anchors”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Historically, wanted to know H</a:t>
            </a:r>
            <a:r>
              <a:rPr lang="en-US" sz="2800" baseline="-25000" dirty="0"/>
              <a:t>0</a:t>
            </a:r>
          </a:p>
          <a:p>
            <a:r>
              <a:rPr lang="en-US" sz="2800" dirty="0"/>
              <a:t>Can </a:t>
            </a:r>
            <a:r>
              <a:rPr lang="en-US" sz="2800" b="1" dirty="0">
                <a:solidFill>
                  <a:srgbClr val="FF0000"/>
                </a:solidFill>
              </a:rPr>
              <a:t>only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do this with an absolute distance measurement that calibrates the Cepheid distance scale.</a:t>
            </a:r>
          </a:p>
          <a:p>
            <a:endParaRPr lang="en-US" sz="2800" dirty="0"/>
          </a:p>
          <a:p>
            <a:r>
              <a:rPr lang="en-US" sz="2800" dirty="0"/>
              <a:t>Usually based on fortuitous circumstances that allow measurement of distance to one object.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2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3400" y="1066800"/>
            <a:ext cx="4419600" cy="509112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90600" y="160020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3400" y="1143000"/>
            <a:ext cx="1828800" cy="18288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Eclipsing Binaries in LMC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23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04800" y="182880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676400" y="1828800"/>
            <a:ext cx="457200" cy="457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89110" y="1418102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Radial velocities</a:t>
            </a:r>
          </a:p>
          <a:p>
            <a:r>
              <a:rPr lang="en-US" dirty="0"/>
              <a:t>observable </a:t>
            </a:r>
            <a:r>
              <a:rPr lang="en-US" dirty="0" err="1"/>
              <a:t>spectroscopically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990600" y="381000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33400" y="3352800"/>
            <a:ext cx="1828800" cy="18288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95914" y="3124200"/>
            <a:ext cx="457200" cy="457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195914" y="4486870"/>
            <a:ext cx="457200" cy="457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22634" y="381000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Eclipse duration observable </a:t>
            </a:r>
            <a:r>
              <a:rPr lang="en-US" dirty="0" err="1"/>
              <a:t>photometrically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5887968"/>
            <a:ext cx="901700" cy="916283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endCxn id="20" idx="0"/>
          </p:cNvCxnSpPr>
          <p:nvPr/>
        </p:nvCxnSpPr>
        <p:spPr>
          <a:xfrm flipH="1">
            <a:off x="1441450" y="5486400"/>
            <a:ext cx="6350" cy="401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83799" y="5486400"/>
            <a:ext cx="1030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to Earth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61880" y="6096000"/>
            <a:ext cx="36049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Pietrzyński</a:t>
            </a:r>
            <a:r>
              <a:rPr lang="en-US" sz="2000" dirty="0"/>
              <a:t> et al. (2013)</a:t>
            </a:r>
          </a:p>
          <a:p>
            <a:r>
              <a:rPr lang="en-US" sz="2000" dirty="0"/>
              <a:t>D(LMC) = 49.97 ± 0.19 ± 1.11 </a:t>
            </a:r>
            <a:r>
              <a:rPr lang="en-US" sz="2000" dirty="0" err="1"/>
              <a:t>kpc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3351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Distance Ladder in Hubble Key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2971800"/>
            <a:ext cx="2286000" cy="1371600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Large </a:t>
            </a:r>
            <a:r>
              <a:rPr lang="en-US" dirty="0" err="1"/>
              <a:t>Magellanic</a:t>
            </a:r>
            <a:r>
              <a:rPr lang="en-US" dirty="0"/>
              <a:t> Cloud </a:t>
            </a:r>
            <a:r>
              <a:rPr lang="mr-IN" dirty="0"/>
              <a:t>–</a:t>
            </a:r>
            <a:r>
              <a:rPr lang="en-US" dirty="0"/>
              <a:t> compilation of 7 methods</a:t>
            </a:r>
          </a:p>
          <a:p>
            <a:pPr algn="ctr"/>
            <a:r>
              <a:rPr lang="en-US" dirty="0"/>
              <a:t>(50.1 ± 2.3 </a:t>
            </a:r>
            <a:r>
              <a:rPr lang="en-US" dirty="0" err="1"/>
              <a:t>kpc</a:t>
            </a:r>
            <a:r>
              <a:rPr lang="en-US" dirty="0"/>
              <a:t>)</a:t>
            </a:r>
          </a:p>
        </p:txBody>
      </p: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>
            <a:off x="2743200" y="3657600"/>
            <a:ext cx="457200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248400" y="4191000"/>
            <a:ext cx="2743200" cy="68943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Type </a:t>
            </a:r>
            <a:r>
              <a:rPr lang="en-US" dirty="0" err="1"/>
              <a:t>Ia</a:t>
            </a:r>
            <a:r>
              <a:rPr lang="en-US" dirty="0"/>
              <a:t> supernovae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 = 71±2±6 km/s/</a:t>
            </a:r>
            <a:r>
              <a:rPr lang="en-US" dirty="0" err="1"/>
              <a:t>Mpc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48400" y="3276600"/>
            <a:ext cx="2743200" cy="68943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Surface brightness fluctuations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 = 70±5±6 km/s/</a:t>
            </a:r>
            <a:r>
              <a:rPr lang="en-US" dirty="0" err="1"/>
              <a:t>Mpc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248400" y="5101770"/>
            <a:ext cx="2743200" cy="68943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Type II supernovae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 = 72±9±7 km/s/</a:t>
            </a:r>
            <a:r>
              <a:rPr lang="en-US" dirty="0" err="1"/>
              <a:t>Mpc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248400" y="1447800"/>
            <a:ext cx="2743200" cy="68943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Tully-Fisher relation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 = 71±3±7 km/s/</a:t>
            </a:r>
            <a:r>
              <a:rPr lang="en-US" dirty="0" err="1"/>
              <a:t>Mpc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248400" y="2358570"/>
            <a:ext cx="2743200" cy="68943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Fundamental Plane</a:t>
            </a:r>
          </a:p>
          <a:p>
            <a:pPr algn="ctr"/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 = 82±6±9 km/s/</a:t>
            </a:r>
            <a:r>
              <a:rPr lang="en-US" dirty="0" err="1"/>
              <a:t>Mpc</a:t>
            </a:r>
            <a:endParaRPr lang="en-US" dirty="0"/>
          </a:p>
        </p:txBody>
      </p:sp>
      <p:cxnSp>
        <p:nvCxnSpPr>
          <p:cNvPr id="14" name="Straight Arrow Connector 13"/>
          <p:cNvCxnSpPr>
            <a:endCxn id="10" idx="1"/>
          </p:cNvCxnSpPr>
          <p:nvPr/>
        </p:nvCxnSpPr>
        <p:spPr>
          <a:xfrm flipV="1">
            <a:off x="5486400" y="3621315"/>
            <a:ext cx="762000" cy="3628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  <a:endCxn id="9" idx="1"/>
          </p:cNvCxnSpPr>
          <p:nvPr/>
        </p:nvCxnSpPr>
        <p:spPr>
          <a:xfrm>
            <a:off x="5486400" y="3657600"/>
            <a:ext cx="762000" cy="87811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3"/>
            <a:endCxn id="11" idx="1"/>
          </p:cNvCxnSpPr>
          <p:nvPr/>
        </p:nvCxnSpPr>
        <p:spPr>
          <a:xfrm>
            <a:off x="5486400" y="3657600"/>
            <a:ext cx="762000" cy="178888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3"/>
            <a:endCxn id="13" idx="1"/>
          </p:cNvCxnSpPr>
          <p:nvPr/>
        </p:nvCxnSpPr>
        <p:spPr>
          <a:xfrm flipV="1">
            <a:off x="5486400" y="2703285"/>
            <a:ext cx="762000" cy="95431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3"/>
            <a:endCxn id="12" idx="1"/>
          </p:cNvCxnSpPr>
          <p:nvPr/>
        </p:nvCxnSpPr>
        <p:spPr>
          <a:xfrm flipV="1">
            <a:off x="5486400" y="1792515"/>
            <a:ext cx="762000" cy="186508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200400" y="2971800"/>
            <a:ext cx="2286000" cy="1371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Cepheid</a:t>
            </a:r>
          </a:p>
          <a:p>
            <a:pPr algn="ctr"/>
            <a:r>
              <a:rPr lang="en-US" dirty="0"/>
              <a:t>Period-Luminosity relation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7200" y="5196113"/>
            <a:ext cx="27907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u="sng" dirty="0"/>
              <a:t>Combined result:</a:t>
            </a:r>
          </a:p>
          <a:p>
            <a:r>
              <a:rPr lang="en-US" sz="2200" dirty="0"/>
              <a:t>H</a:t>
            </a:r>
            <a:r>
              <a:rPr lang="en-US" sz="2200" baseline="-25000" dirty="0"/>
              <a:t>0</a:t>
            </a:r>
            <a:r>
              <a:rPr lang="en-US" sz="2200" dirty="0"/>
              <a:t> = 72±8 km/s/</a:t>
            </a:r>
            <a:r>
              <a:rPr lang="en-US" sz="2200" dirty="0" err="1"/>
              <a:t>Mpc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(Freedman et al. 2001)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7200" y="260246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(anchor)</a:t>
            </a:r>
          </a:p>
        </p:txBody>
      </p:sp>
    </p:spTree>
    <p:extLst>
      <p:ext uri="{BB962C8B-B14F-4D97-AF65-F5344CB8AC3E}">
        <p14:creationId xmlns:p14="http://schemas.microsoft.com/office/powerpoint/2010/main" val="2525942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5867400" cy="49459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Infrared Leavitt Law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429" y="5791200"/>
            <a:ext cx="231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Freedman et al. (2012)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399" y="1581834"/>
            <a:ext cx="32766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Dust &amp; </a:t>
            </a:r>
            <a:r>
              <a:rPr lang="en-US" sz="2000" dirty="0" err="1"/>
              <a:t>metallicity</a:t>
            </a:r>
            <a:r>
              <a:rPr lang="en-US" sz="2000" dirty="0"/>
              <a:t> effects are lower in the infrared</a:t>
            </a:r>
          </a:p>
          <a:p>
            <a:endParaRPr lang="en-US" sz="2000" dirty="0"/>
          </a:p>
          <a:p>
            <a:r>
              <a:rPr lang="en-US" sz="2000" dirty="0"/>
              <a:t>Slope of P-L relation driven by LMC, but intercept (absolute scale) set by Milky Way </a:t>
            </a:r>
            <a:r>
              <a:rPr lang="en-US" sz="2000" dirty="0" err="1"/>
              <a:t>Cepheids</a:t>
            </a:r>
            <a:r>
              <a:rPr lang="en-US" sz="2000" dirty="0"/>
              <a:t> with HST parallax</a:t>
            </a:r>
          </a:p>
          <a:p>
            <a:endParaRPr lang="en-US" sz="2000" dirty="0"/>
          </a:p>
          <a:p>
            <a:r>
              <a:rPr lang="en-US" sz="2000" dirty="0"/>
              <a:t>In combination with other improvements to the Key Project:</a:t>
            </a:r>
          </a:p>
          <a:p>
            <a:endParaRPr lang="en-US" sz="2000" dirty="0"/>
          </a:p>
          <a:p>
            <a:r>
              <a:rPr lang="en-US" sz="2000" b="1" i="1" dirty="0"/>
              <a:t>H</a:t>
            </a:r>
            <a:r>
              <a:rPr lang="en-US" sz="2000" b="1" baseline="-25000" dirty="0"/>
              <a:t>0</a:t>
            </a:r>
            <a:r>
              <a:rPr lang="en-US" sz="2000" b="1" dirty="0"/>
              <a:t> = 74.3±2.1 km/s/</a:t>
            </a:r>
            <a:r>
              <a:rPr lang="en-US" sz="2000" b="1" dirty="0" err="1"/>
              <a:t>Mpc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09638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74623"/>
            <a:ext cx="8001000" cy="58071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22 GHz Maser System in NGC 4258</a:t>
            </a:r>
            <a:br>
              <a:rPr lang="en-US" dirty="0"/>
            </a:br>
            <a:r>
              <a:rPr lang="en-US" sz="2000" dirty="0"/>
              <a:t>(spatially resolved via VLBI)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436847"/>
            <a:ext cx="2403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Herrnstein et al. (1999)</a:t>
            </a:r>
          </a:p>
        </p:txBody>
      </p:sp>
    </p:spTree>
    <p:extLst>
      <p:ext uri="{BB962C8B-B14F-4D97-AF65-F5344CB8AC3E}">
        <p14:creationId xmlns:p14="http://schemas.microsoft.com/office/powerpoint/2010/main" val="1844873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the maser system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32429"/>
              </p:ext>
            </p:extLst>
          </p:nvPr>
        </p:nvGraphicFramePr>
        <p:xfrm>
          <a:off x="638175" y="1371600"/>
          <a:ext cx="793750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" name="Equation" r:id="rId3" imgW="4445000" imgH="571500" progId="Equation.3">
                  <p:embed/>
                </p:oleObj>
              </mc:Choice>
              <mc:Fallback>
                <p:oleObj name="Equation" r:id="rId3" imgW="44450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8175" y="1371600"/>
                        <a:ext cx="7937500" cy="101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66800" y="281201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&amp; right</a:t>
            </a:r>
          </a:p>
        </p:txBody>
      </p:sp>
      <p:sp>
        <p:nvSpPr>
          <p:cNvPr id="8" name="Left Brace 7"/>
          <p:cNvSpPr/>
          <p:nvPr/>
        </p:nvSpPr>
        <p:spPr>
          <a:xfrm rot="16200000">
            <a:off x="1507783" y="1729001"/>
            <a:ext cx="413434" cy="17526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5376520" y="-387139"/>
            <a:ext cx="413436" cy="598487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2812018"/>
            <a:ext cx="81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24200"/>
            <a:ext cx="6150818" cy="37090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00800" y="4114800"/>
            <a:ext cx="244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Humphreys et al. (2013)</a:t>
            </a:r>
          </a:p>
        </p:txBody>
      </p:sp>
    </p:spTree>
    <p:extLst>
      <p:ext uri="{BB962C8B-B14F-4D97-AF65-F5344CB8AC3E}">
        <p14:creationId xmlns:p14="http://schemas.microsoft.com/office/powerpoint/2010/main" val="1022176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4191000" cy="5559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Updated Direct H</a:t>
            </a:r>
            <a:r>
              <a:rPr lang="en-US" baseline="-25000" dirty="0"/>
              <a:t>0</a:t>
            </a:r>
            <a:r>
              <a:rPr lang="en-US" dirty="0"/>
              <a:t> Measurement</a:t>
            </a:r>
            <a:br>
              <a:rPr lang="en-US" dirty="0"/>
            </a:br>
            <a:r>
              <a:rPr lang="en-US" sz="2200" dirty="0"/>
              <a:t>(</a:t>
            </a:r>
            <a:r>
              <a:rPr lang="en-US" sz="2200" dirty="0" err="1"/>
              <a:t>Riess</a:t>
            </a:r>
            <a:r>
              <a:rPr lang="en-US" sz="2200" dirty="0"/>
              <a:t> et al. 2016)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1446667"/>
            <a:ext cx="4005527" cy="4121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5534561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000" b="1" dirty="0"/>
              <a:t>…</a:t>
            </a:r>
            <a:r>
              <a:rPr lang="en-US" sz="2000" b="1" dirty="0"/>
              <a:t> but prediction from running CMB (Planck) model forward:</a:t>
            </a:r>
          </a:p>
          <a:p>
            <a:r>
              <a:rPr lang="en-US" sz="2000" b="1" dirty="0"/>
              <a:t>66.93 ± 0.62 km/s/</a:t>
            </a:r>
            <a:r>
              <a:rPr lang="en-US" sz="2000" b="1" dirty="0" err="1"/>
              <a:t>Mpc</a:t>
            </a:r>
            <a:endParaRPr lang="en-US" sz="2000" b="1" dirty="0"/>
          </a:p>
          <a:p>
            <a:r>
              <a:rPr lang="en-US" sz="2000" b="1" dirty="0"/>
              <a:t>Why the discrepancy?</a:t>
            </a:r>
          </a:p>
        </p:txBody>
      </p:sp>
    </p:spTree>
    <p:extLst>
      <p:ext uri="{BB962C8B-B14F-4D97-AF65-F5344CB8AC3E}">
        <p14:creationId xmlns:p14="http://schemas.microsoft.com/office/powerpoint/2010/main" val="4014670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Gaia 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83" y="1417638"/>
            <a:ext cx="4172818" cy="23487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0" y="160020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Trigonometric parallax reinvigorated by launch of European Space Agency Gaia </a:t>
            </a:r>
            <a:r>
              <a:rPr lang="en-US" dirty="0" err="1"/>
              <a:t>astrometric</a:t>
            </a:r>
            <a:r>
              <a:rPr lang="en-US" dirty="0"/>
              <a:t> mission in 2013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27199"/>
            <a:ext cx="3522940" cy="3022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804160"/>
            <a:ext cx="457200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51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Covered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Cepheid variables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Galaxy scaling relations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Type </a:t>
            </a:r>
            <a:r>
              <a:rPr lang="en-US" sz="2400" dirty="0" err="1">
                <a:solidFill>
                  <a:srgbClr val="FF0000"/>
                </a:solidFill>
              </a:rPr>
              <a:t>Ia</a:t>
            </a:r>
            <a:r>
              <a:rPr lang="en-US" sz="2400" dirty="0">
                <a:solidFill>
                  <a:srgbClr val="FF0000"/>
                </a:solidFill>
              </a:rPr>
              <a:t> supernovae</a:t>
            </a:r>
          </a:p>
          <a:p>
            <a:r>
              <a:rPr lang="en-US" sz="2400" dirty="0">
                <a:solidFill>
                  <a:srgbClr val="0000FF"/>
                </a:solidFill>
              </a:rPr>
              <a:t>Eclipsing binaries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Masers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Parallax</a:t>
            </a:r>
          </a:p>
          <a:p>
            <a:r>
              <a:rPr lang="en-US" sz="2400" dirty="0">
                <a:solidFill>
                  <a:srgbClr val="0000FF"/>
                </a:solidFill>
              </a:rPr>
              <a:t>Gravitational wave sources</a:t>
            </a:r>
          </a:p>
          <a:p>
            <a:pPr marL="0" indent="0">
              <a:buNone/>
            </a:pPr>
            <a:r>
              <a:rPr lang="en-US" sz="2400" dirty="0"/>
              <a:t>(I will cover strong lens systems later in the course.)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 = relative; </a:t>
            </a:r>
            <a:r>
              <a:rPr lang="en-US" sz="2400" dirty="0">
                <a:solidFill>
                  <a:srgbClr val="0000FF"/>
                </a:solidFill>
              </a:rPr>
              <a:t>blue</a:t>
            </a:r>
            <a:r>
              <a:rPr lang="en-US" sz="2400" dirty="0"/>
              <a:t> = absolute (anchors)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81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MW Cepheid Parallaxes from Gaia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4" y="1219200"/>
            <a:ext cx="6325966" cy="563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48400" y="1676400"/>
            <a:ext cx="2895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Riess</a:t>
            </a:r>
            <a:r>
              <a:rPr lang="en-US" sz="2000" dirty="0"/>
              <a:t> et al. (2018)</a:t>
            </a:r>
          </a:p>
          <a:p>
            <a:endParaRPr lang="en-US" sz="2000" dirty="0"/>
          </a:p>
          <a:p>
            <a:r>
              <a:rPr lang="en-US" sz="2000" dirty="0"/>
              <a:t>Use Gaia Data Release 2 (DR2) as check on prior Cepheid distance scale</a:t>
            </a:r>
          </a:p>
          <a:p>
            <a:endParaRPr lang="en-US" sz="2000" dirty="0"/>
          </a:p>
          <a:p>
            <a:r>
              <a:rPr lang="en-US" sz="2000" dirty="0"/>
              <a:t>Scaling factor of 1.006±0.033 from maser + eclipsing binary distance scale</a:t>
            </a:r>
          </a:p>
          <a:p>
            <a:endParaRPr lang="en-US" sz="2000" dirty="0"/>
          </a:p>
          <a:p>
            <a:r>
              <a:rPr lang="mr-IN" sz="2000" dirty="0"/>
              <a:t>–</a:t>
            </a:r>
            <a:r>
              <a:rPr lang="en-US" sz="2000" dirty="0"/>
              <a:t>46±13 µas intercept spurred some controversy</a:t>
            </a:r>
          </a:p>
        </p:txBody>
      </p:sp>
    </p:spTree>
    <p:extLst>
      <p:ext uri="{BB962C8B-B14F-4D97-AF65-F5344CB8AC3E}">
        <p14:creationId xmlns:p14="http://schemas.microsoft.com/office/powerpoint/2010/main" val="80210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Gravitational Wave Sources</a:t>
            </a:r>
            <a:br>
              <a:rPr lang="en-US" dirty="0"/>
            </a:br>
            <a:r>
              <a:rPr lang="en-US" sz="2200" dirty="0"/>
              <a:t>(proposed by </a:t>
            </a:r>
            <a:r>
              <a:rPr lang="en-US" sz="2200" dirty="0" err="1"/>
              <a:t>Schutz</a:t>
            </a:r>
            <a:r>
              <a:rPr lang="en-US" sz="2200" dirty="0"/>
              <a:t> 1986)</a:t>
            </a:r>
          </a:p>
        </p:txBody>
      </p:sp>
      <p:sp>
        <p:nvSpPr>
          <p:cNvPr id="7" name="Oval 6"/>
          <p:cNvSpPr/>
          <p:nvPr/>
        </p:nvSpPr>
        <p:spPr>
          <a:xfrm>
            <a:off x="1905000" y="3352800"/>
            <a:ext cx="457200" cy="4572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438400" y="2057400"/>
            <a:ext cx="457200" cy="4572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rved Right Arrow 8"/>
          <p:cNvSpPr/>
          <p:nvPr/>
        </p:nvSpPr>
        <p:spPr>
          <a:xfrm>
            <a:off x="914400" y="2057400"/>
            <a:ext cx="838200" cy="175260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Right Arrow 9"/>
          <p:cNvSpPr/>
          <p:nvPr/>
        </p:nvSpPr>
        <p:spPr>
          <a:xfrm rot="10800000">
            <a:off x="3048000" y="2057400"/>
            <a:ext cx="838200" cy="175260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6700" y="3855184"/>
            <a:ext cx="3238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Binary system:</a:t>
            </a:r>
            <a:endParaRPr lang="en-US" sz="2000" dirty="0"/>
          </a:p>
          <a:p>
            <a:endParaRPr lang="en-US" sz="2000" u="sng" dirty="0"/>
          </a:p>
          <a:p>
            <a:r>
              <a:rPr lang="en-US" sz="2000" dirty="0"/>
              <a:t>Masses </a:t>
            </a:r>
            <a:r>
              <a:rPr lang="en-US" sz="2000" i="1" dirty="0"/>
              <a:t>m</a:t>
            </a:r>
            <a:r>
              <a:rPr lang="en-US" sz="2000" baseline="-25000" dirty="0"/>
              <a:t>1</a:t>
            </a:r>
            <a:r>
              <a:rPr lang="en-US" sz="2000" dirty="0"/>
              <a:t>, </a:t>
            </a:r>
            <a:r>
              <a:rPr lang="en-US" sz="2000" i="1" dirty="0"/>
              <a:t>m</a:t>
            </a:r>
            <a:r>
              <a:rPr lang="en-US" sz="2000" baseline="-25000" dirty="0"/>
              <a:t>2</a:t>
            </a:r>
            <a:r>
              <a:rPr lang="en-US" sz="2000" dirty="0"/>
              <a:t> (in </a:t>
            </a:r>
            <a:r>
              <a:rPr lang="en-US" sz="2000" dirty="0" err="1"/>
              <a:t>M</a:t>
            </a:r>
            <a:r>
              <a:rPr lang="en-US" sz="2000" baseline="-25000" dirty="0" err="1"/>
              <a:t>Sun</a:t>
            </a:r>
            <a:r>
              <a:rPr lang="en-US" sz="2000" dirty="0"/>
              <a:t>)</a:t>
            </a:r>
            <a:endParaRPr lang="en-US" sz="2000" baseline="-25000" dirty="0"/>
          </a:p>
          <a:p>
            <a:r>
              <a:rPr lang="en-US" sz="2000" dirty="0"/>
              <a:t>GW frequency </a:t>
            </a:r>
            <a:r>
              <a:rPr lang="en-US" sz="2000" i="1" dirty="0"/>
              <a:t>f</a:t>
            </a:r>
            <a:r>
              <a:rPr lang="en-US" sz="2000" dirty="0"/>
              <a:t> = 100</a:t>
            </a:r>
            <a:r>
              <a:rPr lang="en-US" sz="2000" i="1" dirty="0"/>
              <a:t>f</a:t>
            </a:r>
            <a:r>
              <a:rPr lang="en-US" sz="2000" baseline="-25000" dirty="0"/>
              <a:t>100</a:t>
            </a:r>
            <a:r>
              <a:rPr lang="en-US" sz="2000" dirty="0"/>
              <a:t> Hz</a:t>
            </a:r>
          </a:p>
          <a:p>
            <a:r>
              <a:rPr lang="en-US" sz="2000" dirty="0"/>
              <a:t>(2x orbital frequency)</a:t>
            </a:r>
          </a:p>
          <a:p>
            <a:r>
              <a:rPr lang="en-US" sz="2000" dirty="0"/>
              <a:t>Distance </a:t>
            </a:r>
            <a:r>
              <a:rPr lang="en-US" sz="2000" i="1" dirty="0"/>
              <a:t>r</a:t>
            </a:r>
            <a:r>
              <a:rPr lang="en-US" sz="2000" dirty="0"/>
              <a:t> = 100</a:t>
            </a:r>
            <a:r>
              <a:rPr lang="en-US" sz="2000" i="1" dirty="0"/>
              <a:t>r</a:t>
            </a:r>
            <a:r>
              <a:rPr lang="en-US" sz="2000" baseline="-25000" dirty="0"/>
              <a:t>100</a:t>
            </a:r>
            <a:r>
              <a:rPr lang="en-US" sz="2000" dirty="0"/>
              <a:t> </a:t>
            </a:r>
            <a:r>
              <a:rPr lang="en-US" sz="2000" dirty="0" err="1"/>
              <a:t>Mpc</a:t>
            </a:r>
            <a:endParaRPr lang="en-US" sz="20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895072"/>
              </p:ext>
            </p:extLst>
          </p:nvPr>
        </p:nvGraphicFramePr>
        <p:xfrm>
          <a:off x="183781" y="5713614"/>
          <a:ext cx="3854819" cy="915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" name="Equation" r:id="rId3" imgW="2298700" imgH="546100" progId="Equation.3">
                  <p:embed/>
                </p:oleObj>
              </mc:Choice>
              <mc:Fallback>
                <p:oleObj name="Equation" r:id="rId3" imgW="22987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781" y="5713614"/>
                        <a:ext cx="3854819" cy="915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76801" y="1461181"/>
            <a:ext cx="3810000" cy="517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GW strain in units of 10</a:t>
            </a:r>
            <a:r>
              <a:rPr lang="en-US" sz="2200" baseline="30000" dirty="0"/>
              <a:t>-23</a:t>
            </a:r>
            <a:r>
              <a:rPr lang="en-US" sz="2200" dirty="0"/>
              <a:t> (angle averaged):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 err="1"/>
              <a:t>Inspiral</a:t>
            </a:r>
            <a:r>
              <a:rPr lang="en-US" sz="2200" dirty="0"/>
              <a:t> timescale in seconds: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Therefore: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b="1" dirty="0">
                <a:solidFill>
                  <a:srgbClr val="FF0000"/>
                </a:solidFill>
                <a:sym typeface="Wingdings"/>
              </a:rPr>
              <a:t> Distance indicator based on “clean” physics!!</a:t>
            </a:r>
            <a:endParaRPr lang="en-US" sz="2200" b="1" dirty="0">
              <a:solidFill>
                <a:srgbClr val="FF0000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983990"/>
              </p:ext>
            </p:extLst>
          </p:nvPr>
        </p:nvGraphicFramePr>
        <p:xfrm>
          <a:off x="5057775" y="2322513"/>
          <a:ext cx="25622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" name="Equation" r:id="rId5" imgW="1308100" imgH="292100" progId="Equation.3">
                  <p:embed/>
                </p:oleObj>
              </mc:Choice>
              <mc:Fallback>
                <p:oleObj name="Equation" r:id="rId5" imgW="13081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57775" y="2322513"/>
                        <a:ext cx="256222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7748736"/>
              </p:ext>
            </p:extLst>
          </p:nvPr>
        </p:nvGraphicFramePr>
        <p:xfrm>
          <a:off x="5103813" y="3603625"/>
          <a:ext cx="2436812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" name="Equation" r:id="rId7" imgW="1244600" imgH="266700" progId="Equation.3">
                  <p:embed/>
                </p:oleObj>
              </mc:Choice>
              <mc:Fallback>
                <p:oleObj name="Equation" r:id="rId7" imgW="12446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03813" y="3603625"/>
                        <a:ext cx="2436812" cy="52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191125"/>
              </p:ext>
            </p:extLst>
          </p:nvPr>
        </p:nvGraphicFramePr>
        <p:xfrm>
          <a:off x="5121275" y="4940300"/>
          <a:ext cx="310832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" name="Equation" r:id="rId9" imgW="1587500" imgH="304800" progId="Equation.3">
                  <p:embed/>
                </p:oleObj>
              </mc:Choice>
              <mc:Fallback>
                <p:oleObj name="Equation" r:id="rId9" imgW="15875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21275" y="4940300"/>
                        <a:ext cx="3108325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9350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Needed?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Must identify host galaxy to tie this to other distance scales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i="1" dirty="0"/>
              <a:t>r</a:t>
            </a:r>
            <a:r>
              <a:rPr lang="en-US" sz="2400" dirty="0"/>
              <a:t> is the distance to what?</a:t>
            </a:r>
          </a:p>
          <a:p>
            <a:pPr lvl="1"/>
            <a:r>
              <a:rPr lang="en-US" sz="2000" dirty="0"/>
              <a:t>“Electromagnetic counterpart” problem</a:t>
            </a:r>
          </a:p>
          <a:p>
            <a:r>
              <a:rPr lang="en-US" sz="2400" dirty="0"/>
              <a:t>“Angle averaged” </a:t>
            </a:r>
            <a:r>
              <a:rPr lang="en-US" sz="2400" dirty="0">
                <a:sym typeface="Wingdings"/>
              </a:rPr>
              <a:t> today, we talk about distance-inclination degeneracy</a:t>
            </a:r>
          </a:p>
          <a:p>
            <a:r>
              <a:rPr lang="mr-IN" sz="2400" dirty="0">
                <a:sym typeface="Wingdings"/>
              </a:rPr>
              <a:t>…</a:t>
            </a:r>
            <a:r>
              <a:rPr lang="en-US" sz="2400" dirty="0">
                <a:sym typeface="Wingdings"/>
              </a:rPr>
              <a:t> and </a:t>
            </a:r>
            <a:r>
              <a:rPr lang="mr-IN" sz="2400" dirty="0">
                <a:sym typeface="Wingdings"/>
              </a:rPr>
              <a:t>…</a:t>
            </a:r>
            <a:endParaRPr lang="en-US" sz="240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00" y="4343400"/>
            <a:ext cx="6908800" cy="6513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81314" y="4154714"/>
            <a:ext cx="3911600" cy="493486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797813" y="5257800"/>
            <a:ext cx="25118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(as written in 1986!)</a:t>
            </a:r>
          </a:p>
        </p:txBody>
      </p:sp>
    </p:spTree>
    <p:extLst>
      <p:ext uri="{BB962C8B-B14F-4D97-AF65-F5344CB8AC3E}">
        <p14:creationId xmlns:p14="http://schemas.microsoft.com/office/powerpoint/2010/main" val="3431335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514"/>
            <a:ext cx="9144000" cy="6843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LIGO </a:t>
            </a:r>
            <a:r>
              <a:rPr lang="mr-IN" dirty="0"/>
              <a:t>–</a:t>
            </a:r>
            <a:r>
              <a:rPr lang="en-US" dirty="0"/>
              <a:t> Hanford Site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2528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Caltech / MIT / LIGO Lab</a:t>
            </a:r>
          </a:p>
        </p:txBody>
      </p:sp>
    </p:spTree>
    <p:extLst>
      <p:ext uri="{BB962C8B-B14F-4D97-AF65-F5344CB8AC3E}">
        <p14:creationId xmlns:p14="http://schemas.microsoft.com/office/powerpoint/2010/main" val="3972993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66982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474154"/>
            <a:ext cx="358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LIGO Scientific Collaboration (2014)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029" y="117901"/>
            <a:ext cx="4750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Advanced LIGO</a:t>
            </a:r>
          </a:p>
          <a:p>
            <a:r>
              <a:rPr lang="en-US" sz="2400" dirty="0"/>
              <a:t>Optical Layout of the Interferometer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39851" y="2779486"/>
            <a:ext cx="205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Fabry</a:t>
            </a:r>
            <a:r>
              <a:rPr lang="en-US" dirty="0"/>
              <a:t>-Perot Cavity]</a:t>
            </a:r>
          </a:p>
        </p:txBody>
      </p:sp>
    </p:spTree>
    <p:extLst>
      <p:ext uri="{BB962C8B-B14F-4D97-AF65-F5344CB8AC3E}">
        <p14:creationId xmlns:p14="http://schemas.microsoft.com/office/powerpoint/2010/main" val="2903087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GW 170817</a:t>
            </a:r>
            <a:br>
              <a:rPr lang="en-US" dirty="0"/>
            </a:br>
            <a:r>
              <a:rPr lang="en-US" sz="2200" dirty="0"/>
              <a:t>(LIGO + Virgo Collaborations 2017)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3" y="1417638"/>
            <a:ext cx="4020457" cy="5440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224" y="1768056"/>
            <a:ext cx="5042376" cy="35014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1000" y="5040868"/>
            <a:ext cx="167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Sky localization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494132"/>
              </p:ext>
            </p:extLst>
          </p:nvPr>
        </p:nvGraphicFramePr>
        <p:xfrm>
          <a:off x="4419600" y="5715000"/>
          <a:ext cx="3374571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" name="Equation" r:id="rId5" imgW="1524000" imgH="266700" progId="Equation.3">
                  <p:embed/>
                </p:oleObj>
              </mc:Choice>
              <mc:Fallback>
                <p:oleObj name="Equation" r:id="rId5" imgW="15240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19600" y="5715000"/>
                        <a:ext cx="3374571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008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" y="0"/>
            <a:ext cx="585698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93274" y="438834"/>
            <a:ext cx="32507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Gamma Ray Burst</a:t>
            </a:r>
          </a:p>
          <a:p>
            <a:r>
              <a:rPr lang="en-US" sz="2000" b="1" dirty="0"/>
              <a:t>Coincident with GW Event</a:t>
            </a:r>
          </a:p>
          <a:p>
            <a:endParaRPr lang="en-US" sz="2000" b="1" dirty="0"/>
          </a:p>
          <a:p>
            <a:r>
              <a:rPr lang="en-US" sz="2000" b="1" dirty="0"/>
              <a:t>(LIGO, Virgo, Fermi-GBM, INTEGRAL Collaborations, 2017)</a:t>
            </a:r>
          </a:p>
        </p:txBody>
      </p:sp>
    </p:spTree>
    <p:extLst>
      <p:ext uri="{BB962C8B-B14F-4D97-AF65-F5344CB8AC3E}">
        <p14:creationId xmlns:p14="http://schemas.microsoft.com/office/powerpoint/2010/main" val="41917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Multi-Wavelength Electromagnetic Observations of GW170817</a:t>
            </a:r>
            <a:br>
              <a:rPr lang="en-US" dirty="0"/>
            </a:br>
            <a:r>
              <a:rPr lang="en-US" sz="2200" dirty="0"/>
              <a:t>(Many Collaborations, 2017)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905000"/>
            <a:ext cx="8559800" cy="4051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6614" y="6171684"/>
            <a:ext cx="461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Host galaxy is NGC 4993, z = 0.0097</a:t>
            </a:r>
          </a:p>
        </p:txBody>
      </p:sp>
    </p:spTree>
    <p:extLst>
      <p:ext uri="{BB962C8B-B14F-4D97-AF65-F5344CB8AC3E}">
        <p14:creationId xmlns:p14="http://schemas.microsoft.com/office/powerpoint/2010/main" val="3504695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382000" cy="56467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 from 1 Gravitational Wave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16200000">
            <a:off x="2094224" y="2211757"/>
            <a:ext cx="224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 measurement</a:t>
            </a:r>
          </a:p>
          <a:p>
            <a:r>
              <a:rPr lang="en-US" dirty="0"/>
              <a:t>from </a:t>
            </a:r>
            <a:r>
              <a:rPr lang="en-US" dirty="0" err="1"/>
              <a:t>Cepheids</a:t>
            </a:r>
            <a:r>
              <a:rPr lang="en-US" dirty="0"/>
              <a:t> + SN </a:t>
            </a:r>
            <a:r>
              <a:rPr lang="en-US" dirty="0" err="1"/>
              <a:t>Ia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214952" y="2606716"/>
            <a:ext cx="299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from CMB + </a:t>
            </a:r>
            <a:r>
              <a:rPr lang="en-US" dirty="0">
                <a:latin typeface="Symbol" charset="2"/>
                <a:cs typeface="Symbol" charset="2"/>
              </a:rPr>
              <a:t>L</a:t>
            </a:r>
            <a:r>
              <a:rPr lang="en-US" dirty="0"/>
              <a:t>CDM</a:t>
            </a:r>
          </a:p>
        </p:txBody>
      </p:sp>
      <p:sp>
        <p:nvSpPr>
          <p:cNvPr id="8" name="TextBox 7"/>
          <p:cNvSpPr txBox="1"/>
          <p:nvPr/>
        </p:nvSpPr>
        <p:spPr>
          <a:xfrm rot="18957592">
            <a:off x="3849946" y="4309185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</a:t>
            </a:r>
            <a:r>
              <a:rPr lang="mr-IN" dirty="0"/>
              <a:t>–</a:t>
            </a:r>
            <a:r>
              <a:rPr lang="en-US" dirty="0"/>
              <a:t> inclination degeneracy</a:t>
            </a:r>
          </a:p>
        </p:txBody>
      </p:sp>
    </p:spTree>
    <p:extLst>
      <p:ext uri="{BB962C8B-B14F-4D97-AF65-F5344CB8AC3E}">
        <p14:creationId xmlns:p14="http://schemas.microsoft.com/office/powerpoint/2010/main" val="1355035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 Motion of the Jet by VLBI</a:t>
            </a:r>
            <a:br>
              <a:rPr lang="en-US" dirty="0"/>
            </a:br>
            <a:r>
              <a:rPr lang="en-US" sz="2200" dirty="0"/>
              <a:t>(</a:t>
            </a:r>
            <a:r>
              <a:rPr lang="en-US" sz="2200" dirty="0" err="1"/>
              <a:t>Mooley</a:t>
            </a:r>
            <a:r>
              <a:rPr lang="en-US" sz="2200" dirty="0"/>
              <a:t> et al. 2018; </a:t>
            </a:r>
            <a:r>
              <a:rPr lang="en-US" sz="2200" dirty="0" err="1"/>
              <a:t>Kotokezaka</a:t>
            </a:r>
            <a:r>
              <a:rPr lang="en-US" sz="2200" dirty="0"/>
              <a:t> et al. 2018)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9979" y="1701800"/>
            <a:ext cx="4684021" cy="325120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200079"/>
              </p:ext>
            </p:extLst>
          </p:nvPr>
        </p:nvGraphicFramePr>
        <p:xfrm>
          <a:off x="5464629" y="5105400"/>
          <a:ext cx="2841171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" name="Equation" r:id="rId4" imgW="1473200" imgH="266700" progId="Equation.3">
                  <p:embed/>
                </p:oleObj>
              </mc:Choice>
              <mc:Fallback>
                <p:oleObj name="Equation" r:id="rId4" imgW="14732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64629" y="5105400"/>
                        <a:ext cx="2841171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28708"/>
            <a:ext cx="4473203" cy="3251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4953000"/>
            <a:ext cx="88392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jet tracked at 4.5 GHz</a:t>
            </a:r>
          </a:p>
          <a:p>
            <a:r>
              <a:rPr lang="en-US" sz="2200" dirty="0"/>
              <a:t>From 75 to 230 days:</a:t>
            </a:r>
          </a:p>
          <a:p>
            <a:r>
              <a:rPr lang="en-US" sz="2200" dirty="0"/>
              <a:t>2.67±0.19±0.21 mas East					(with 1 source; more to come?)</a:t>
            </a:r>
          </a:p>
          <a:p>
            <a:r>
              <a:rPr lang="en-US" sz="2200" dirty="0"/>
              <a:t>0.2±0.6±0.7 mas North						</a:t>
            </a:r>
          </a:p>
          <a:p>
            <a:r>
              <a:rPr lang="en-US" sz="2200" dirty="0"/>
              <a:t>Apparent v/c = 4.1±0.5 (artifact of light-travel time; “real” v/c is ≈1)</a:t>
            </a:r>
          </a:p>
        </p:txBody>
      </p:sp>
    </p:spTree>
    <p:extLst>
      <p:ext uri="{BB962C8B-B14F-4D97-AF65-F5344CB8AC3E}">
        <p14:creationId xmlns:p14="http://schemas.microsoft.com/office/powerpoint/2010/main" val="310692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Cepheid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295400"/>
            <a:ext cx="5764622" cy="544036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438400" y="3657600"/>
            <a:ext cx="228600" cy="2286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38800" y="6211948"/>
            <a:ext cx="3020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Chart credit:</a:t>
            </a:r>
          </a:p>
          <a:p>
            <a:r>
              <a:rPr lang="en-US" i="1" dirty="0"/>
              <a:t>Roger </a:t>
            </a:r>
            <a:r>
              <a:rPr lang="en-US" i="1" dirty="0" err="1"/>
              <a:t>Sinnott</a:t>
            </a:r>
            <a:r>
              <a:rPr lang="en-US" i="1" dirty="0"/>
              <a:t> &amp; Rick Fienberg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3145" y="1524000"/>
            <a:ext cx="30308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ymbol" charset="2"/>
                <a:cs typeface="Symbol" charset="2"/>
              </a:rPr>
              <a:t>h</a:t>
            </a:r>
            <a:r>
              <a:rPr lang="en-US" b="1" dirty="0"/>
              <a:t> </a:t>
            </a:r>
            <a:r>
              <a:rPr lang="en-US" b="1" dirty="0" err="1"/>
              <a:t>Aquilae</a:t>
            </a:r>
            <a:endParaRPr lang="en-US" dirty="0"/>
          </a:p>
          <a:p>
            <a:endParaRPr lang="en-US" dirty="0"/>
          </a:p>
          <a:p>
            <a:r>
              <a:rPr lang="en-US" dirty="0"/>
              <a:t>Variability discovered in 1784</a:t>
            </a:r>
          </a:p>
          <a:p>
            <a:endParaRPr lang="en-US" dirty="0"/>
          </a:p>
          <a:p>
            <a:r>
              <a:rPr lang="en-US" dirty="0"/>
              <a:t>Magnitude 3.5—4.3 (visible to your eye!!)</a:t>
            </a:r>
          </a:p>
          <a:p>
            <a:endParaRPr lang="en-US" dirty="0"/>
          </a:p>
          <a:p>
            <a:r>
              <a:rPr lang="en-US" dirty="0"/>
              <a:t>P = 7 days; D = 400 pc</a:t>
            </a:r>
          </a:p>
          <a:p>
            <a:endParaRPr lang="en-US" dirty="0"/>
          </a:p>
          <a:p>
            <a:r>
              <a:rPr lang="en-US" dirty="0"/>
              <a:t>Pulsating stars driven by </a:t>
            </a:r>
            <a:r>
              <a:rPr lang="en-US" dirty="0">
                <a:latin typeface="Symbol" charset="2"/>
                <a:cs typeface="Symbol" charset="2"/>
              </a:rPr>
              <a:t>k</a:t>
            </a:r>
            <a:r>
              <a:rPr lang="en-US" dirty="0"/>
              <a:t>-mechanism instability in He</a:t>
            </a:r>
            <a:r>
              <a:rPr lang="en-US" baseline="30000" dirty="0"/>
              <a:t>+</a:t>
            </a:r>
            <a:r>
              <a:rPr lang="en-US" dirty="0"/>
              <a:t>/He</a:t>
            </a:r>
            <a:r>
              <a:rPr lang="en-US" baseline="30000" dirty="0"/>
              <a:t>2+</a:t>
            </a:r>
            <a:r>
              <a:rPr lang="en-US" dirty="0"/>
              <a:t> ionization boundary in the star</a:t>
            </a:r>
          </a:p>
        </p:txBody>
      </p:sp>
    </p:spTree>
    <p:extLst>
      <p:ext uri="{BB962C8B-B14F-4D97-AF65-F5344CB8AC3E}">
        <p14:creationId xmlns:p14="http://schemas.microsoft.com/office/powerpoint/2010/main" val="1740257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Extragalactic Distance Scale </a:t>
            </a:r>
            <a:r>
              <a:rPr lang="mr-IN" dirty="0"/>
              <a:t>–</a:t>
            </a:r>
            <a:r>
              <a:rPr lang="en-US" dirty="0"/>
              <a:t>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r>
              <a:rPr lang="en-US" sz="2800" dirty="0"/>
              <a:t>Lots of history, many methods</a:t>
            </a:r>
          </a:p>
          <a:p>
            <a:r>
              <a:rPr lang="en-US" sz="2800" dirty="0"/>
              <a:t>But modern developments are coming from many wavebands and techniques</a:t>
            </a:r>
          </a:p>
          <a:p>
            <a:pPr lvl="1"/>
            <a:r>
              <a:rPr lang="en-US" sz="2400" dirty="0"/>
              <a:t>Gamma rays through radio, as well as non-electromagnetic messengers</a:t>
            </a:r>
          </a:p>
          <a:p>
            <a:pPr lvl="1"/>
            <a:r>
              <a:rPr lang="en-US" sz="2400" dirty="0"/>
              <a:t>Lots of clever physics ideas</a:t>
            </a:r>
          </a:p>
          <a:p>
            <a:pPr lvl="1"/>
            <a:r>
              <a:rPr lang="en-US" sz="2400" dirty="0"/>
              <a:t>But precision is key!</a:t>
            </a:r>
          </a:p>
          <a:p>
            <a:r>
              <a:rPr lang="en-US" sz="2800" dirty="0"/>
              <a:t>Big outstanding issue today is conflict between direct H</a:t>
            </a:r>
            <a:r>
              <a:rPr lang="en-US" sz="2800" baseline="-25000" dirty="0"/>
              <a:t>0</a:t>
            </a:r>
            <a:r>
              <a:rPr lang="en-US" sz="2800" dirty="0"/>
              <a:t> measurement and prediction from CMB</a:t>
            </a:r>
          </a:p>
          <a:p>
            <a:r>
              <a:rPr lang="en-US" sz="2800" dirty="0"/>
              <a:t>Much more to come!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78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ymbol" charset="2"/>
                <a:cs typeface="Symbol" charset="2"/>
              </a:rPr>
              <a:t>d</a:t>
            </a:r>
            <a:r>
              <a:rPr lang="en-US" dirty="0"/>
              <a:t> </a:t>
            </a:r>
            <a:r>
              <a:rPr lang="en-US" dirty="0" err="1"/>
              <a:t>Cephei</a:t>
            </a:r>
            <a:r>
              <a:rPr lang="en-US" dirty="0"/>
              <a:t> light curve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38578"/>
            <a:ext cx="7635488" cy="47155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19393" y="6352143"/>
            <a:ext cx="216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Stebbins et al. (1908)</a:t>
            </a:r>
          </a:p>
        </p:txBody>
      </p:sp>
    </p:spTree>
    <p:extLst>
      <p:ext uri="{BB962C8B-B14F-4D97-AF65-F5344CB8AC3E}">
        <p14:creationId xmlns:p14="http://schemas.microsoft.com/office/powerpoint/2010/main" val="3932353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They Really Do Pulsate!</a:t>
            </a:r>
            <a:br>
              <a:rPr lang="en-US" dirty="0"/>
            </a:br>
            <a:r>
              <a:rPr lang="en-US" sz="2700" dirty="0">
                <a:latin typeface="Symbol" charset="2"/>
                <a:cs typeface="Symbol" charset="2"/>
              </a:rPr>
              <a:t>d</a:t>
            </a:r>
            <a:r>
              <a:rPr lang="en-US" sz="2700" dirty="0"/>
              <a:t> </a:t>
            </a:r>
            <a:r>
              <a:rPr lang="en-US" sz="2700" dirty="0" err="1"/>
              <a:t>Cephei</a:t>
            </a:r>
            <a:r>
              <a:rPr lang="en-US" sz="2700" dirty="0"/>
              <a:t> measured via optical interferometry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72" y="1417637"/>
            <a:ext cx="6867828" cy="54388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22404" y="1676400"/>
            <a:ext cx="196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Mérand</a:t>
            </a:r>
            <a:r>
              <a:rPr lang="en-US" dirty="0"/>
              <a:t> et al. 2005</a:t>
            </a:r>
          </a:p>
        </p:txBody>
      </p:sp>
    </p:spTree>
    <p:extLst>
      <p:ext uri="{BB962C8B-B14F-4D97-AF65-F5344CB8AC3E}">
        <p14:creationId xmlns:p14="http://schemas.microsoft.com/office/powerpoint/2010/main" val="1249678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“Modern” Versions of Leavitt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62800" y="5987018"/>
            <a:ext cx="183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Riess</a:t>
            </a:r>
            <a:r>
              <a:rPr lang="en-US" dirty="0"/>
              <a:t> et al. 2016)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62710"/>
            <a:ext cx="9144000" cy="32188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33030" y="5486400"/>
            <a:ext cx="663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F160W = Filter on Hubble Wide Field Camera 3; centered at ~ 1.6 µm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43119" y="1600200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A more distant galaxy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2200" y="16002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A nearby galaxy</a:t>
            </a:r>
          </a:p>
        </p:txBody>
      </p:sp>
    </p:spTree>
    <p:extLst>
      <p:ext uri="{BB962C8B-B14F-4D97-AF65-F5344CB8AC3E}">
        <p14:creationId xmlns:p14="http://schemas.microsoft.com/office/powerpoint/2010/main" val="2709639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Cepheid Variables </a:t>
            </a:r>
            <a:r>
              <a:rPr lang="mr-IN" dirty="0"/>
              <a:t>–</a:t>
            </a:r>
            <a:r>
              <a:rPr lang="en-US" dirty="0"/>
              <a:t>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638800"/>
          </a:xfrm>
        </p:spPr>
        <p:txBody>
          <a:bodyPr>
            <a:normAutofit/>
          </a:bodyPr>
          <a:lstStyle/>
          <a:p>
            <a:r>
              <a:rPr lang="en-US" sz="2400" dirty="0"/>
              <a:t>General:</a:t>
            </a:r>
          </a:p>
          <a:p>
            <a:pPr lvl="1"/>
            <a:r>
              <a:rPr lang="en-US" sz="2000" dirty="0"/>
              <a:t>Relative distance indicator; need anchor</a:t>
            </a:r>
          </a:p>
          <a:p>
            <a:pPr lvl="1"/>
            <a:r>
              <a:rPr lang="en-US" sz="2000" dirty="0"/>
              <a:t>Even with Hubble Space Telescope, range limited to nearby Universe (30—40 </a:t>
            </a:r>
            <a:r>
              <a:rPr lang="en-US" sz="2000" dirty="0" err="1"/>
              <a:t>Mpc</a:t>
            </a:r>
            <a:r>
              <a:rPr lang="en-US" sz="2000" dirty="0"/>
              <a:t>; not even in Hubble flow)</a:t>
            </a:r>
          </a:p>
          <a:p>
            <a:r>
              <a:rPr lang="en-US" sz="2400" dirty="0"/>
              <a:t>Observational:</a:t>
            </a:r>
          </a:p>
          <a:p>
            <a:pPr lvl="1"/>
            <a:r>
              <a:rPr lang="en-US" sz="2000" dirty="0"/>
              <a:t>Crowding/blending (gets worse at larger distances)</a:t>
            </a:r>
          </a:p>
          <a:p>
            <a:pPr lvl="1"/>
            <a:r>
              <a:rPr lang="en-US" sz="2000" dirty="0"/>
              <a:t>Extinction (dust)</a:t>
            </a:r>
          </a:p>
          <a:p>
            <a:pPr lvl="1"/>
            <a:r>
              <a:rPr lang="en-US" sz="2000" dirty="0"/>
              <a:t>Photometric calibration between bright/nearby and faint/distant </a:t>
            </a:r>
            <a:r>
              <a:rPr lang="en-US" sz="2000" dirty="0" err="1"/>
              <a:t>Cepheids</a:t>
            </a:r>
            <a:r>
              <a:rPr lang="en-US" sz="2000" dirty="0"/>
              <a:t> (both across instruments and within instruments, i.e. linearity)</a:t>
            </a:r>
          </a:p>
          <a:p>
            <a:pPr lvl="1"/>
            <a:r>
              <a:rPr lang="en-US" sz="2000" dirty="0"/>
              <a:t>The “nearest” </a:t>
            </a:r>
            <a:r>
              <a:rPr lang="en-US" sz="2000" dirty="0" err="1"/>
              <a:t>Cepheids</a:t>
            </a:r>
            <a:r>
              <a:rPr lang="en-US" sz="2000" dirty="0"/>
              <a:t> (with parallax) are often short P/low L vs. selection in distant galaxies for long P/high L</a:t>
            </a:r>
          </a:p>
          <a:p>
            <a:r>
              <a:rPr lang="en-US" sz="2400" dirty="0"/>
              <a:t>Physical:</a:t>
            </a:r>
          </a:p>
          <a:p>
            <a:pPr lvl="1"/>
            <a:r>
              <a:rPr lang="en-US" sz="2000" dirty="0"/>
              <a:t>Period-luminosity relation dependence on </a:t>
            </a:r>
            <a:r>
              <a:rPr lang="en-US" sz="2000" dirty="0" err="1"/>
              <a:t>metallicity</a:t>
            </a:r>
            <a:r>
              <a:rPr lang="en-US" sz="2000" dirty="0"/>
              <a:t> (note the </a:t>
            </a:r>
            <a:r>
              <a:rPr lang="en-US" sz="2000" dirty="0" err="1"/>
              <a:t>Magellanic</a:t>
            </a:r>
            <a:r>
              <a:rPr lang="en-US" sz="2000" dirty="0"/>
              <a:t> Clouds are low </a:t>
            </a:r>
            <a:r>
              <a:rPr lang="en-US" sz="2000" dirty="0" err="1"/>
              <a:t>metallicity</a:t>
            </a:r>
            <a:r>
              <a:rPr lang="en-US" sz="2000" dirty="0"/>
              <a:t>!)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19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Galaxy Scaling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3" y="1236438"/>
            <a:ext cx="4953000" cy="5621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1200" y="4876800"/>
            <a:ext cx="211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Tully &amp; Fisher (1977)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800" y="1295400"/>
            <a:ext cx="3886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Galaxies can be observed farther than </a:t>
            </a:r>
            <a:r>
              <a:rPr lang="en-US" sz="2000" dirty="0" err="1"/>
              <a:t>Cepheids</a:t>
            </a:r>
            <a:r>
              <a:rPr lang="en-US" sz="2000" dirty="0"/>
              <a:t>, but have a wide range of luminosities. Use empirical </a:t>
            </a:r>
            <a:r>
              <a:rPr lang="en-US" sz="2000" b="1" dirty="0">
                <a:solidFill>
                  <a:srgbClr val="FF0000"/>
                </a:solidFill>
              </a:rPr>
              <a:t>scaling relations</a:t>
            </a:r>
            <a:r>
              <a:rPr lang="en-US" sz="2000" dirty="0"/>
              <a:t>. </a:t>
            </a:r>
          </a:p>
          <a:p>
            <a:endParaRPr lang="en-US" sz="2000" dirty="0"/>
          </a:p>
          <a:p>
            <a:r>
              <a:rPr lang="en-US" sz="2000" dirty="0"/>
              <a:t>e.g. Tully-Fisher relation for spiral galaxies (luminosity vs. rotation velocity measured in H </a:t>
            </a:r>
            <a:r>
              <a:rPr lang="en-US" sz="1600" dirty="0"/>
              <a:t>I</a:t>
            </a:r>
            <a:r>
              <a:rPr lang="en-US" sz="2000" dirty="0"/>
              <a:t> 21 cm)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Fundamental Plane for </a:t>
            </a:r>
            <a:r>
              <a:rPr lang="en-US" sz="2000" dirty="0" err="1"/>
              <a:t>Ellipticals</a:t>
            </a:r>
            <a:r>
              <a:rPr lang="en-US" sz="2000" dirty="0"/>
              <a:t>:</a:t>
            </a:r>
          </a:p>
          <a:p>
            <a:r>
              <a:rPr lang="en-US" sz="2000" dirty="0"/>
              <a:t>Radius vs. velocity dispersion &amp; surface brightness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4738082"/>
              </p:ext>
            </p:extLst>
          </p:nvPr>
        </p:nvGraphicFramePr>
        <p:xfrm>
          <a:off x="5486400" y="5791200"/>
          <a:ext cx="1633220" cy="526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" name="Equation" r:id="rId4" imgW="787400" imgH="254000" progId="Equation.3">
                  <p:embed/>
                </p:oleObj>
              </mc:Choice>
              <mc:Fallback>
                <p:oleObj name="Equation" r:id="rId4" imgW="787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86400" y="5791200"/>
                        <a:ext cx="1633220" cy="526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487307"/>
              </p:ext>
            </p:extLst>
          </p:nvPr>
        </p:nvGraphicFramePr>
        <p:xfrm>
          <a:off x="5332412" y="3953729"/>
          <a:ext cx="3735388" cy="561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" name="Equation" r:id="rId6" imgW="2108200" imgH="317500" progId="Equation.3">
                  <p:embed/>
                </p:oleObj>
              </mc:Choice>
              <mc:Fallback>
                <p:oleObj name="Equation" r:id="rId6" imgW="21082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32412" y="3953729"/>
                        <a:ext cx="3735388" cy="561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038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2718</TotalTime>
  <Words>1708</Words>
  <Application>Microsoft Macintosh PowerPoint</Application>
  <PresentationFormat>On-screen Show (4:3)</PresentationFormat>
  <Paragraphs>318</Paragraphs>
  <Slides>40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Mangal</vt:lpstr>
      <vt:lpstr>Symbol</vt:lpstr>
      <vt:lpstr>Wingdings</vt:lpstr>
      <vt:lpstr>Office Theme</vt:lpstr>
      <vt:lpstr>Equation</vt:lpstr>
      <vt:lpstr>Lecture V: Distance Indicators in Cosmology</vt:lpstr>
      <vt:lpstr>General Concepts</vt:lpstr>
      <vt:lpstr>Methods Covered Today</vt:lpstr>
      <vt:lpstr>Cepheid Variables</vt:lpstr>
      <vt:lpstr>d Cephei light curve</vt:lpstr>
      <vt:lpstr>They Really Do Pulsate! d Cephei measured via optical interferometry</vt:lpstr>
      <vt:lpstr>“Modern” Versions of Leavitt Diagram</vt:lpstr>
      <vt:lpstr>Cepheid Variables – Limitations</vt:lpstr>
      <vt:lpstr>Galaxy Scaling Relations</vt:lpstr>
      <vt:lpstr>Surface Brightness Fluctuations</vt:lpstr>
      <vt:lpstr>PowerPoint Presentation</vt:lpstr>
      <vt:lpstr>Expanding Photosphere Method (used for Type II Supernovae)</vt:lpstr>
      <vt:lpstr>PowerPoint Presentation</vt:lpstr>
      <vt:lpstr>Supernova Spectra</vt:lpstr>
      <vt:lpstr>SN Ia light curves</vt:lpstr>
      <vt:lpstr>Type Ia Supernovae</vt:lpstr>
      <vt:lpstr>Luminosity-Decay Rate Relation</vt:lpstr>
      <vt:lpstr>Cepheids vs. SNe Ia</vt:lpstr>
      <vt:lpstr>Type Ia SNe to higher z!</vt:lpstr>
      <vt:lpstr>Constraints on Dark Energy</vt:lpstr>
      <vt:lpstr>Issues with SNe Ia?</vt:lpstr>
      <vt:lpstr>Distance “Anchors”</vt:lpstr>
      <vt:lpstr>Eclipsing Binaries in LMC</vt:lpstr>
      <vt:lpstr>Distance Ladder in Hubble Key Project</vt:lpstr>
      <vt:lpstr>Infrared Leavitt Law</vt:lpstr>
      <vt:lpstr>H2O 22 GHz Maser System in NGC 4258 (spatially resolved via VLBI)</vt:lpstr>
      <vt:lpstr>Fitting the maser system …</vt:lpstr>
      <vt:lpstr>Updated Direct H0 Measurement (Riess et al. 2016)</vt:lpstr>
      <vt:lpstr>The Gaia Mission</vt:lpstr>
      <vt:lpstr>MW Cepheid Parallaxes from Gaia</vt:lpstr>
      <vt:lpstr>Gravitational Wave Sources (proposed by Schutz 1986)</vt:lpstr>
      <vt:lpstr>What’s Needed?</vt:lpstr>
      <vt:lpstr>LIGO – Hanford Site (1 of 2)</vt:lpstr>
      <vt:lpstr>PowerPoint Presentation</vt:lpstr>
      <vt:lpstr>GW 170817 (LIGO + Virgo Collaborations 2017)</vt:lpstr>
      <vt:lpstr>PowerPoint Presentation</vt:lpstr>
      <vt:lpstr>Multi-Wavelength Electromagnetic Observations of GW170817 (Many Collaborations, 2017)</vt:lpstr>
      <vt:lpstr>H0 from 1 Gravitational Wave Source</vt:lpstr>
      <vt:lpstr>Proper Motion of the Jet by VLBI (Mooley et al. 2018; Kotokezaka et al. 2018)</vt:lpstr>
      <vt:lpstr>Extragalactic Distance Scale – Summary</vt:lpstr>
    </vt:vector>
  </TitlesOfParts>
  <Manager/>
  <Company>The Ohio State University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Christopher Hirata</dc:creator>
  <cp:keywords/>
  <dc:description/>
  <cp:lastModifiedBy>Christopher Hirata</cp:lastModifiedBy>
  <cp:revision>251</cp:revision>
  <dcterms:created xsi:type="dcterms:W3CDTF">2019-02-03T02:14:51Z</dcterms:created>
  <dcterms:modified xsi:type="dcterms:W3CDTF">2019-02-05T19:54:15Z</dcterms:modified>
  <cp:category/>
</cp:coreProperties>
</file>